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1" r:id="rId2"/>
    <p:sldId id="258" r:id="rId3"/>
    <p:sldId id="267" r:id="rId4"/>
    <p:sldId id="262" r:id="rId5"/>
    <p:sldId id="270" r:id="rId6"/>
    <p:sldId id="271" r:id="rId7"/>
    <p:sldId id="272" r:id="rId8"/>
    <p:sldId id="273" r:id="rId9"/>
    <p:sldId id="275" r:id="rId10"/>
    <p:sldId id="274" r:id="rId11"/>
    <p:sldId id="277" r:id="rId12"/>
    <p:sldId id="269" r:id="rId13"/>
    <p:sldId id="276"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3192" autoAdjust="0"/>
  </p:normalViewPr>
  <p:slideViewPr>
    <p:cSldViewPr snapToGrid="0">
      <p:cViewPr varScale="1">
        <p:scale>
          <a:sx n="60" d="100"/>
          <a:sy n="60" d="100"/>
        </p:scale>
        <p:origin x="9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B4F78-434B-4E72-B841-9C6A56042A24}" type="datetimeFigureOut">
              <a:rPr lang="en-IN" smtClean="0"/>
              <a:t>02-12-2024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BF857-2561-4AA7-BC0A-ED052786ECD8}" type="slidenum">
              <a:rPr lang="en-IN" smtClean="0"/>
              <a:t>‹#›</a:t>
            </a:fld>
            <a:endParaRPr lang="en-IN"/>
          </a:p>
        </p:txBody>
      </p:sp>
    </p:spTree>
    <p:extLst>
      <p:ext uri="{BB962C8B-B14F-4D97-AF65-F5344CB8AC3E}">
        <p14:creationId xmlns:p14="http://schemas.microsoft.com/office/powerpoint/2010/main" val="3299356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F857-2561-4AA7-BC0A-ED052786ECD8}" type="slidenum">
              <a:rPr lang="en-IN" smtClean="0"/>
              <a:t>1</a:t>
            </a:fld>
            <a:endParaRPr lang="en-IN"/>
          </a:p>
        </p:txBody>
      </p:sp>
    </p:spTree>
    <p:extLst>
      <p:ext uri="{BB962C8B-B14F-4D97-AF65-F5344CB8AC3E}">
        <p14:creationId xmlns:p14="http://schemas.microsoft.com/office/powerpoint/2010/main" val="367656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F857-2561-4AA7-BC0A-ED052786ECD8}" type="slidenum">
              <a:rPr lang="en-IN" smtClean="0"/>
              <a:t>2</a:t>
            </a:fld>
            <a:endParaRPr lang="en-IN"/>
          </a:p>
        </p:txBody>
      </p:sp>
    </p:spTree>
    <p:extLst>
      <p:ext uri="{BB962C8B-B14F-4D97-AF65-F5344CB8AC3E}">
        <p14:creationId xmlns:p14="http://schemas.microsoft.com/office/powerpoint/2010/main" val="299337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F857-2561-4AA7-BC0A-ED052786ECD8}" type="slidenum">
              <a:rPr lang="en-IN" smtClean="0"/>
              <a:t>14</a:t>
            </a:fld>
            <a:endParaRPr lang="en-IN"/>
          </a:p>
        </p:txBody>
      </p:sp>
    </p:spTree>
    <p:extLst>
      <p:ext uri="{BB962C8B-B14F-4D97-AF65-F5344CB8AC3E}">
        <p14:creationId xmlns:p14="http://schemas.microsoft.com/office/powerpoint/2010/main" val="3388623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DEA8-031F-0490-6F1E-69963B686C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D97E2B-0404-7911-0ECB-557843B219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A2CFAF-44AD-8E1E-0872-DB3D921EE1AD}"/>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5" name="Footer Placeholder 4">
            <a:extLst>
              <a:ext uri="{FF2B5EF4-FFF2-40B4-BE49-F238E27FC236}">
                <a16:creationId xmlns:a16="http://schemas.microsoft.com/office/drawing/2014/main" id="{7A388A30-D7B3-1FA2-70E9-F9858112FD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E3C94D-7D56-1B61-D553-F1B2FDCE2A87}"/>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2495443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0AD1F-DBCF-6062-9F68-E526B26D1A5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528C6E-42B5-B23B-FCC9-277B329240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1A6565-439B-C331-315C-B359FC5A5251}"/>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5" name="Footer Placeholder 4">
            <a:extLst>
              <a:ext uri="{FF2B5EF4-FFF2-40B4-BE49-F238E27FC236}">
                <a16:creationId xmlns:a16="http://schemas.microsoft.com/office/drawing/2014/main" id="{93A2C6F5-B5D4-42BD-7884-D1D842B46B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96E7F3-D0BD-EA65-56C2-5B39EB9D1B20}"/>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215002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D01E67-C0FB-C579-34BB-46C0CD0F27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EE3B8E-370F-5099-B850-52F8534D8B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FB4AA4-7368-D207-F668-A08F67DB4A5A}"/>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5" name="Footer Placeholder 4">
            <a:extLst>
              <a:ext uri="{FF2B5EF4-FFF2-40B4-BE49-F238E27FC236}">
                <a16:creationId xmlns:a16="http://schemas.microsoft.com/office/drawing/2014/main" id="{CDDB2B23-B1C4-5F1F-242D-948CE51C57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906348-4267-1DE0-A5BF-025719271E9C}"/>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323742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D07E-46A5-8298-19DD-155310BB08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AD2D15-8AF5-9E00-E6B2-9EA33C6887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20FDF2-E5EB-B8CC-A3E5-2CA0BC8CBA49}"/>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5" name="Footer Placeholder 4">
            <a:extLst>
              <a:ext uri="{FF2B5EF4-FFF2-40B4-BE49-F238E27FC236}">
                <a16:creationId xmlns:a16="http://schemas.microsoft.com/office/drawing/2014/main" id="{6CEC652D-AF97-6308-F684-B77DA89C2C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E0EBB5-055D-F17C-14C1-BDA447D16272}"/>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172638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8035-C059-E7C8-237F-FEDB826962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1EF848B-3D23-EB19-F4B2-84F537B565F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5211D0-9E8B-CB13-CA9F-074906A8A921}"/>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5" name="Footer Placeholder 4">
            <a:extLst>
              <a:ext uri="{FF2B5EF4-FFF2-40B4-BE49-F238E27FC236}">
                <a16:creationId xmlns:a16="http://schemas.microsoft.com/office/drawing/2014/main" id="{E32AC708-2F6A-A46F-A90D-96CC0B1B94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3BD7C-4957-4DA6-ACE6-3375E654AEED}"/>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222119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8482-DC6B-3463-C2AA-A00239E434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692204-C785-AFCA-E56A-D252AEC038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A2BA1C-A829-D2EB-8A84-664A31C4C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900277-4F7F-E980-E1D2-3EABB856CDE3}"/>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6" name="Footer Placeholder 5">
            <a:extLst>
              <a:ext uri="{FF2B5EF4-FFF2-40B4-BE49-F238E27FC236}">
                <a16:creationId xmlns:a16="http://schemas.microsoft.com/office/drawing/2014/main" id="{FE9535F4-0894-D627-03C6-992C80F007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2EECBA-E4A7-A554-38C1-1098D4EEF686}"/>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130163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669C-EBE6-5D4B-AC8C-9E14791FE6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5E00C5-942A-5E4C-DBE0-F5D7B797CF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4B578C-F952-A2F7-2292-E2AA497EC0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D8E859-B85C-E79B-3A09-8A094C8EDA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8BDA68-C19F-CFF7-DFFD-55E27C0E16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33C60B1-7782-2DF4-4D41-FCCAFF8CEB57}"/>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8" name="Footer Placeholder 7">
            <a:extLst>
              <a:ext uri="{FF2B5EF4-FFF2-40B4-BE49-F238E27FC236}">
                <a16:creationId xmlns:a16="http://schemas.microsoft.com/office/drawing/2014/main" id="{881E0F35-DEA1-E9EE-FA41-B1AED2364DF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086CB7F-DB58-00B6-4D75-A9D2DE3250E0}"/>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421211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89FE-B166-B4C1-129E-2A7F9A2643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E4E21E-840B-7AF5-2378-EFE92FFD8A5B}"/>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4" name="Footer Placeholder 3">
            <a:extLst>
              <a:ext uri="{FF2B5EF4-FFF2-40B4-BE49-F238E27FC236}">
                <a16:creationId xmlns:a16="http://schemas.microsoft.com/office/drawing/2014/main" id="{F790474E-4EB4-4498-3D15-52A474E2EE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DBC451-3E8B-927E-5C38-355703ABD1E7}"/>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29166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0336D5-BF05-9694-19DC-C85A2E6F73FF}"/>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3" name="Footer Placeholder 2">
            <a:extLst>
              <a:ext uri="{FF2B5EF4-FFF2-40B4-BE49-F238E27FC236}">
                <a16:creationId xmlns:a16="http://schemas.microsoft.com/office/drawing/2014/main" id="{15D44718-EE78-03E9-AE2D-B279332CC3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0419D1-7E8E-E477-77AC-D6E07FDF4050}"/>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109820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1D4B-0D8C-1454-DBCD-97432F891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FB0B52-B227-6856-DACE-B4101B6966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E85FB5-4715-20C4-B221-7CE540107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BA2B6C-3C61-C820-372D-F57A01986ECF}"/>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6" name="Footer Placeholder 5">
            <a:extLst>
              <a:ext uri="{FF2B5EF4-FFF2-40B4-BE49-F238E27FC236}">
                <a16:creationId xmlns:a16="http://schemas.microsoft.com/office/drawing/2014/main" id="{25847341-A636-09B8-3B0D-FCE4D2583A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7FF389-F77E-C597-B1DD-9300A06EDB4F}"/>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392477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6431-48CB-50E8-A249-14C529AB08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C567958-AF90-8721-25BE-BAC1814BA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3EAB01-ED47-2B86-0378-7C648E14D5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F62FC5-285B-FA58-FCE7-BF35C85B946F}"/>
              </a:ext>
            </a:extLst>
          </p:cNvPr>
          <p:cNvSpPr>
            <a:spLocks noGrp="1"/>
          </p:cNvSpPr>
          <p:nvPr>
            <p:ph type="dt" sz="half" idx="10"/>
          </p:nvPr>
        </p:nvSpPr>
        <p:spPr/>
        <p:txBody>
          <a:bodyPr/>
          <a:lstStyle/>
          <a:p>
            <a:fld id="{CB65D12B-5BDA-4F48-B26E-600500B8A372}" type="datetimeFigureOut">
              <a:rPr lang="en-IN" smtClean="0"/>
              <a:t>02-12-2024</a:t>
            </a:fld>
            <a:endParaRPr lang="en-IN"/>
          </a:p>
        </p:txBody>
      </p:sp>
      <p:sp>
        <p:nvSpPr>
          <p:cNvPr id="6" name="Footer Placeholder 5">
            <a:extLst>
              <a:ext uri="{FF2B5EF4-FFF2-40B4-BE49-F238E27FC236}">
                <a16:creationId xmlns:a16="http://schemas.microsoft.com/office/drawing/2014/main" id="{84DBC979-852B-5F5D-6E22-4C39A33F86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99D87B-0736-BC0A-8C2E-C0FF6F3A2621}"/>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3397671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14B0DC-5290-1DBF-C19D-E4BF2AB81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0DFC1A-266F-DA26-9C39-F645ABB7DC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570E7D-DF39-803B-0A6D-207BA7926B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65D12B-5BDA-4F48-B26E-600500B8A372}" type="datetimeFigureOut">
              <a:rPr lang="en-IN" smtClean="0"/>
              <a:t>02-12-2024</a:t>
            </a:fld>
            <a:endParaRPr lang="en-IN"/>
          </a:p>
        </p:txBody>
      </p:sp>
      <p:sp>
        <p:nvSpPr>
          <p:cNvPr id="5" name="Footer Placeholder 4">
            <a:extLst>
              <a:ext uri="{FF2B5EF4-FFF2-40B4-BE49-F238E27FC236}">
                <a16:creationId xmlns:a16="http://schemas.microsoft.com/office/drawing/2014/main" id="{5F024982-A07A-F195-4963-71E5FDE168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1D7CF60-AA1B-7039-DD98-97DD6AECE3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8D0348-D1A0-4914-8401-BF3A7A818DC1}" type="slidenum">
              <a:rPr lang="en-IN" smtClean="0"/>
              <a:t>‹#›</a:t>
            </a:fld>
            <a:endParaRPr lang="en-IN"/>
          </a:p>
        </p:txBody>
      </p:sp>
    </p:spTree>
    <p:extLst>
      <p:ext uri="{BB962C8B-B14F-4D97-AF65-F5344CB8AC3E}">
        <p14:creationId xmlns:p14="http://schemas.microsoft.com/office/powerpoint/2010/main" val="1936895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3" name="click.wav"/>
          </p:stSnd>
        </p:sndAc>
      </p:transition>
    </mc:Choice>
    <mc:Fallback xmlns="">
      <p:transition spd="slow">
        <p:fade/>
        <p:sndAc>
          <p:stSnd>
            <p:snd r:embed="rId14" name="click.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1.wav"/><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audio" Target="../media/audio1.wav"/><Relationship Id="rId3" Type="http://schemas.openxmlformats.org/officeDocument/2006/relationships/image" Target="../media/image19.png"/><Relationship Id="rId7" Type="http://schemas.openxmlformats.org/officeDocument/2006/relationships/image" Target="../media/image32.png"/><Relationship Id="rId12"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image" Target="../media/image18.png"/><Relationship Id="rId9" Type="http://schemas.openxmlformats.org/officeDocument/2006/relationships/image" Target="../media/image34.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19.png"/><Relationship Id="rId7" Type="http://schemas.openxmlformats.org/officeDocument/2006/relationships/image" Target="../media/image32.png"/><Relationship Id="rId12" Type="http://schemas.openxmlformats.org/officeDocument/2006/relationships/image" Target="../media/image1.png"/><Relationship Id="rId2" Type="http://schemas.openxmlformats.org/officeDocument/2006/relationships/audio" Target="../media/audio1.wav"/><Relationship Id="rId16"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18.png"/><Relationship Id="rId9" Type="http://schemas.openxmlformats.org/officeDocument/2006/relationships/image" Target="../media/image34.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1.png"/><Relationship Id="rId18" Type="http://schemas.openxmlformats.org/officeDocument/2006/relationships/image" Target="../media/image42.png"/><Relationship Id="rId3" Type="http://schemas.openxmlformats.org/officeDocument/2006/relationships/slideLayout" Target="../slideLayouts/slideLayout7.xml"/><Relationship Id="rId21" Type="http://schemas.openxmlformats.org/officeDocument/2006/relationships/audio" Target="../media/audio1.wav"/><Relationship Id="rId7" Type="http://schemas.openxmlformats.org/officeDocument/2006/relationships/image" Target="../media/image32.png"/><Relationship Id="rId12" Type="http://schemas.openxmlformats.org/officeDocument/2006/relationships/image" Target="../media/image1.png"/><Relationship Id="rId17" Type="http://schemas.openxmlformats.org/officeDocument/2006/relationships/image" Target="../media/image19.png"/><Relationship Id="rId2" Type="http://schemas.openxmlformats.org/officeDocument/2006/relationships/video" Target="../media/media1.mp4"/><Relationship Id="rId16" Type="http://schemas.openxmlformats.org/officeDocument/2006/relationships/image" Target="../media/image4.png"/><Relationship Id="rId20" Type="http://schemas.openxmlformats.org/officeDocument/2006/relationships/image" Target="../media/image27.png"/><Relationship Id="rId1" Type="http://schemas.microsoft.com/office/2007/relationships/media" Target="../media/media1.mp4"/><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png"/><Relationship Id="rId10" Type="http://schemas.openxmlformats.org/officeDocument/2006/relationships/image" Target="../media/image35.png"/><Relationship Id="rId19" Type="http://schemas.openxmlformats.org/officeDocument/2006/relationships/image" Target="../media/image26.png"/><Relationship Id="rId4" Type="http://schemas.openxmlformats.org/officeDocument/2006/relationships/audio" Target="../media/audio1.wav"/><Relationship Id="rId9" Type="http://schemas.openxmlformats.org/officeDocument/2006/relationships/image" Target="../media/image34.png"/><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1.png"/><Relationship Id="rId3" Type="http://schemas.openxmlformats.org/officeDocument/2006/relationships/slideLayout" Target="../slideLayouts/slideLayout7.xml"/><Relationship Id="rId21" Type="http://schemas.openxmlformats.org/officeDocument/2006/relationships/audio" Target="../media/audio1.wav"/><Relationship Id="rId7" Type="http://schemas.openxmlformats.org/officeDocument/2006/relationships/image" Target="../media/image32.png"/><Relationship Id="rId12" Type="http://schemas.openxmlformats.org/officeDocument/2006/relationships/image" Target="../media/image1.png"/><Relationship Id="rId17" Type="http://schemas.openxmlformats.org/officeDocument/2006/relationships/image" Target="../media/image19.png"/><Relationship Id="rId2" Type="http://schemas.openxmlformats.org/officeDocument/2006/relationships/video" Target="../media/media1.mp4"/><Relationship Id="rId16" Type="http://schemas.openxmlformats.org/officeDocument/2006/relationships/image" Target="../media/image4.png"/><Relationship Id="rId1" Type="http://schemas.microsoft.com/office/2007/relationships/media" Target="../media/media1.mp4"/><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audio" Target="../media/audio1.wav"/><Relationship Id="rId9" Type="http://schemas.openxmlformats.org/officeDocument/2006/relationships/image" Target="../media/image34.png"/><Relationship Id="rId1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slideLayout" Target="../slideLayouts/slideLayout7.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11" Type="http://schemas.openxmlformats.org/officeDocument/2006/relationships/image" Target="../media/image34.png"/><Relationship Id="rId5" Type="http://schemas.openxmlformats.org/officeDocument/2006/relationships/audio" Target="../media/audio1.wav"/><Relationship Id="rId15" Type="http://schemas.openxmlformats.org/officeDocument/2006/relationships/audio" Target="../media/audio1.wav"/><Relationship Id="rId10" Type="http://schemas.openxmlformats.org/officeDocument/2006/relationships/image" Target="../media/image33.png"/><Relationship Id="rId4" Type="http://schemas.openxmlformats.org/officeDocument/2006/relationships/notesSlide" Target="../notesSlides/notesSlide3.xml"/><Relationship Id="rId9" Type="http://schemas.openxmlformats.org/officeDocument/2006/relationships/image" Target="../media/image32.png"/><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audio" Target="../media/audio1.wav"/><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 Id="rId14" Type="http://schemas.openxmlformats.org/officeDocument/2006/relationships/audio" Target="../media/audio1.wav"/></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8.png"/><Relationship Id="rId18" Type="http://schemas.openxmlformats.org/officeDocument/2006/relationships/image" Target="../media/image10.png"/><Relationship Id="rId3" Type="http://schemas.openxmlformats.org/officeDocument/2006/relationships/image" Target="../media/image12.png"/><Relationship Id="rId21" Type="http://schemas.openxmlformats.org/officeDocument/2006/relationships/image" Target="../media/image21.png"/><Relationship Id="rId7" Type="http://schemas.openxmlformats.org/officeDocument/2006/relationships/image" Target="../media/image2.png"/><Relationship Id="rId12" Type="http://schemas.openxmlformats.org/officeDocument/2006/relationships/image" Target="../media/image17.png"/><Relationship Id="rId17" Type="http://schemas.openxmlformats.org/officeDocument/2006/relationships/image" Target="../media/image9.png"/><Relationship Id="rId2" Type="http://schemas.openxmlformats.org/officeDocument/2006/relationships/audio" Target="../media/audio1.wav"/><Relationship Id="rId16" Type="http://schemas.openxmlformats.org/officeDocument/2006/relationships/image" Target="../media/image7.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6.png"/><Relationship Id="rId24" Type="http://schemas.openxmlformats.org/officeDocument/2006/relationships/audio" Target="../media/audio1.wav"/><Relationship Id="rId5" Type="http://schemas.openxmlformats.org/officeDocument/2006/relationships/image" Target="../media/image14.png"/><Relationship Id="rId15" Type="http://schemas.openxmlformats.org/officeDocument/2006/relationships/image" Target="../media/image6.png"/><Relationship Id="rId23" Type="http://schemas.openxmlformats.org/officeDocument/2006/relationships/image" Target="../media/image23.png"/><Relationship Id="rId10" Type="http://schemas.openxmlformats.org/officeDocument/2006/relationships/image" Target="../media/image15.png"/><Relationship Id="rId19"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4.png"/><Relationship Id="rId14" Type="http://schemas.openxmlformats.org/officeDocument/2006/relationships/image" Target="../media/image19.pn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png"/><Relationship Id="rId18" Type="http://schemas.openxmlformats.org/officeDocument/2006/relationships/audio" Target="../media/audio1.wav"/><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2.pn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6.png"/><Relationship Id="rId12" Type="http://schemas.openxmlformats.org/officeDocument/2006/relationships/image" Target="../media/image13.png"/><Relationship Id="rId17" Type="http://schemas.openxmlformats.org/officeDocument/2006/relationships/image" Target="../media/image23.png"/><Relationship Id="rId2" Type="http://schemas.openxmlformats.org/officeDocument/2006/relationships/audio" Target="../media/audio1.wav"/><Relationship Id="rId16" Type="http://schemas.openxmlformats.org/officeDocument/2006/relationships/image" Target="../media/image22.png"/><Relationship Id="rId20"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3.png"/><Relationship Id="rId15" Type="http://schemas.openxmlformats.org/officeDocument/2006/relationships/image" Target="../media/image21.pn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2.png"/><Relationship Id="rId15" Type="http://schemas.openxmlformats.org/officeDocument/2006/relationships/audio" Target="../media/audio1.wav"/><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audio" Target="../media/audio1.wav"/><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D9850-A7F5-3E4E-41A8-1C0E91FC381C}"/>
              </a:ext>
            </a:extLst>
          </p:cNvPr>
          <p:cNvSpPr txBox="1"/>
          <p:nvPr/>
        </p:nvSpPr>
        <p:spPr>
          <a:xfrm>
            <a:off x="489098" y="803021"/>
            <a:ext cx="6099314" cy="132343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HOSPITALITY</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 ANALYSIS PROJECT</a:t>
            </a:r>
            <a:endParaRPr lang="en-IN" sz="4000" b="1" dirty="0">
              <a:latin typeface="Arial" panose="020B0604020202020204" pitchFamily="34" charset="0"/>
              <a:cs typeface="Arial" panose="020B0604020202020204" pitchFamily="34" charset="0"/>
            </a:endParaRPr>
          </a:p>
        </p:txBody>
      </p:sp>
      <p:sp>
        <p:nvSpPr>
          <p:cNvPr id="171" name="TextBox 170">
            <a:extLst>
              <a:ext uri="{FF2B5EF4-FFF2-40B4-BE49-F238E27FC236}">
                <a16:creationId xmlns:a16="http://schemas.microsoft.com/office/drawing/2014/main" id="{C46045D2-5156-3D68-EE49-B73D9CFC0B38}"/>
              </a:ext>
            </a:extLst>
          </p:cNvPr>
          <p:cNvSpPr txBox="1"/>
          <p:nvPr/>
        </p:nvSpPr>
        <p:spPr>
          <a:xfrm>
            <a:off x="259593" y="3793132"/>
            <a:ext cx="4248612" cy="2985433"/>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Group- 2</a:t>
            </a:r>
          </a:p>
          <a:p>
            <a:pPr marL="342900" indent="-342900">
              <a:buAutoNum type="arabicPeriod"/>
            </a:pPr>
            <a:r>
              <a:rPr lang="en-US" sz="2400" dirty="0">
                <a:latin typeface="Times New Roman" panose="02020603050405020304" pitchFamily="18" charset="0"/>
                <a:cs typeface="Times New Roman" panose="02020603050405020304" pitchFamily="18" charset="0"/>
              </a:rPr>
              <a:t>V P Jeevan</a:t>
            </a:r>
          </a:p>
          <a:p>
            <a:pPr marL="342900" indent="-342900">
              <a:buAutoNum type="arabicPeriod"/>
            </a:pPr>
            <a:r>
              <a:rPr lang="en-US" sz="2400" dirty="0">
                <a:latin typeface="Times New Roman" panose="02020603050405020304" pitchFamily="18" charset="0"/>
                <a:cs typeface="Times New Roman" panose="02020603050405020304" pitchFamily="18" charset="0"/>
              </a:rPr>
              <a:t>Kamal Dudekula </a:t>
            </a:r>
          </a:p>
          <a:p>
            <a:pPr marL="342900" indent="-342900">
              <a:buFont typeface="Arial" pitchFamily="34" charset="0"/>
              <a:buAutoNum type="arabicPeriod"/>
            </a:pPr>
            <a:r>
              <a:rPr lang="en-US" sz="2400" dirty="0">
                <a:latin typeface="Times New Roman" panose="02020603050405020304" pitchFamily="18" charset="0"/>
                <a:cs typeface="Times New Roman" panose="02020603050405020304" pitchFamily="18" charset="0"/>
              </a:rPr>
              <a:t>Bhavani Ganga Lingampali </a:t>
            </a:r>
          </a:p>
          <a:p>
            <a:pPr marL="342900" indent="-342900">
              <a:buAutoNum type="arabicPeriod"/>
            </a:pPr>
            <a:r>
              <a:rPr lang="en-US" sz="2400" dirty="0">
                <a:latin typeface="Times New Roman" panose="02020603050405020304" pitchFamily="18" charset="0"/>
                <a:cs typeface="Times New Roman" panose="02020603050405020304" pitchFamily="18" charset="0"/>
              </a:rPr>
              <a:t>Gayathri Mooram</a:t>
            </a:r>
          </a:p>
          <a:p>
            <a:pPr marL="342900" indent="-342900">
              <a:buAutoNum type="arabicPeriod"/>
            </a:pPr>
            <a:r>
              <a:rPr lang="en-US" sz="2400" dirty="0">
                <a:latin typeface="Times New Roman" panose="02020603050405020304" pitchFamily="18" charset="0"/>
                <a:cs typeface="Times New Roman" panose="02020603050405020304" pitchFamily="18" charset="0"/>
              </a:rPr>
              <a:t>Babusingh Degavath</a:t>
            </a:r>
          </a:p>
          <a:p>
            <a:pPr marL="342900" indent="-342900">
              <a:buAutoNum type="arabicPeriod"/>
            </a:pPr>
            <a:r>
              <a:rPr lang="en-US" sz="2400" dirty="0">
                <a:latin typeface="Times New Roman" panose="02020603050405020304" pitchFamily="18" charset="0"/>
                <a:cs typeface="Times New Roman" panose="02020603050405020304" pitchFamily="18" charset="0"/>
              </a:rPr>
              <a:t>Damini Khachane </a:t>
            </a:r>
          </a:p>
          <a:p>
            <a:endParaRPr lang="en-IN" sz="2000" b="1"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6863501F-7B02-7ED3-BACF-0641C0EAA23E}"/>
              </a:ext>
            </a:extLst>
          </p:cNvPr>
          <p:cNvSpPr txBox="1"/>
          <p:nvPr/>
        </p:nvSpPr>
        <p:spPr>
          <a:xfrm rot="3167281">
            <a:off x="4711797" y="9676715"/>
            <a:ext cx="1337612" cy="707886"/>
          </a:xfrm>
          <a:prstGeom prst="rect">
            <a:avLst/>
          </a:prstGeom>
          <a:noFill/>
        </p:spPr>
        <p:txBody>
          <a:bodyPr wrap="square" rtlCol="0">
            <a:spAutoFit/>
          </a:bodyPr>
          <a:lstStyle/>
          <a:p>
            <a:r>
              <a:rPr lang="en-US" sz="4000" b="1" dirty="0">
                <a:solidFill>
                  <a:srgbClr val="666666"/>
                </a:solidFill>
                <a:latin typeface="Arial" panose="020B0604020202020204" pitchFamily="34" charset="0"/>
                <a:cs typeface="Arial" panose="020B0604020202020204" pitchFamily="34" charset="0"/>
              </a:rPr>
              <a:t>MP</a:t>
            </a:r>
            <a:r>
              <a:rPr lang="en-US" sz="3200" b="1" dirty="0">
                <a:latin typeface="Arial" panose="020B0604020202020204" pitchFamily="34" charset="0"/>
                <a:cs typeface="Arial" panose="020B0604020202020204" pitchFamily="34" charset="0"/>
              </a:rPr>
              <a:t>A</a:t>
            </a:r>
            <a:endParaRPr lang="en-IN" sz="3200" b="1" dirty="0">
              <a:latin typeface="Arial" panose="020B0604020202020204" pitchFamily="34" charset="0"/>
              <a:cs typeface="Arial" panose="020B0604020202020204" pitchFamily="34" charset="0"/>
            </a:endParaRPr>
          </a:p>
        </p:txBody>
      </p:sp>
      <p:pic>
        <p:nvPicPr>
          <p:cNvPr id="134" name="Picture 133" descr="A sign on a wall&#10;&#10;Description automatically generated">
            <a:extLst>
              <a:ext uri="{FF2B5EF4-FFF2-40B4-BE49-F238E27FC236}">
                <a16:creationId xmlns:a16="http://schemas.microsoft.com/office/drawing/2014/main" id="{8A0A5666-768D-EE5C-8C57-2B346F79A6A3}"/>
              </a:ext>
            </a:extLst>
          </p:cNvPr>
          <p:cNvPicPr>
            <a:picLocks noChangeAspect="1"/>
          </p:cNvPicPr>
          <p:nvPr/>
        </p:nvPicPr>
        <p:blipFill>
          <a:blip r:embed="rId4">
            <a:extLst>
              <a:ext uri="{28A0092B-C50C-407E-A947-70E740481C1C}">
                <a14:useLocalDpi xmlns:a14="http://schemas.microsoft.com/office/drawing/2010/main" val="0"/>
              </a:ext>
            </a:extLst>
          </a:blip>
          <a:srcRect l="27743" t="5483" r="35008" b="6797"/>
          <a:stretch>
            <a:fillRect/>
          </a:stretch>
        </p:blipFill>
        <p:spPr>
          <a:xfrm rot="8567281">
            <a:off x="4975434" y="10109478"/>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135" name="Picture 134" descr="A screen with graphs and charts on it&#10;&#10;Description automatically generated">
            <a:extLst>
              <a:ext uri="{FF2B5EF4-FFF2-40B4-BE49-F238E27FC236}">
                <a16:creationId xmlns:a16="http://schemas.microsoft.com/office/drawing/2014/main" id="{B9DE8812-1302-177A-D819-A70255DF0493}"/>
              </a:ext>
            </a:extLst>
          </p:cNvPr>
          <p:cNvPicPr>
            <a:picLocks noChangeAspect="1"/>
          </p:cNvPicPr>
          <p:nvPr/>
        </p:nvPicPr>
        <p:blipFill>
          <a:blip r:embed="rId5">
            <a:extLst>
              <a:ext uri="{28A0092B-C50C-407E-A947-70E740481C1C}">
                <a14:useLocalDpi xmlns:a14="http://schemas.microsoft.com/office/drawing/2010/main" val="0"/>
              </a:ext>
            </a:extLst>
          </a:blip>
          <a:srcRect l="18937" t="4339" r="39973" b="10714"/>
          <a:stretch>
            <a:fillRect/>
          </a:stretch>
        </p:blipFill>
        <p:spPr>
          <a:xfrm rot="14365203">
            <a:off x="3121076" y="8783279"/>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136" name="Picture 135" descr="A black sign with gold letters on it&#10;&#10;Description automatically generated">
            <a:extLst>
              <a:ext uri="{FF2B5EF4-FFF2-40B4-BE49-F238E27FC236}">
                <a16:creationId xmlns:a16="http://schemas.microsoft.com/office/drawing/2014/main" id="{52A58E0F-667C-34B9-16C9-BE7FD84BF7DF}"/>
              </a:ext>
            </a:extLst>
          </p:cNvPr>
          <p:cNvPicPr>
            <a:picLocks noChangeAspect="1"/>
          </p:cNvPicPr>
          <p:nvPr/>
        </p:nvPicPr>
        <p:blipFill>
          <a:blip r:embed="rId6">
            <a:extLst>
              <a:ext uri="{28A0092B-C50C-407E-A947-70E740481C1C}">
                <a14:useLocalDpi xmlns:a14="http://schemas.microsoft.com/office/drawing/2010/main" val="0"/>
              </a:ext>
            </a:extLst>
          </a:blip>
          <a:srcRect l="31564" t="11618" r="31273"/>
          <a:stretch>
            <a:fillRect/>
          </a:stretch>
        </p:blipFill>
        <p:spPr>
          <a:xfrm rot="3078478">
            <a:off x="6358230" y="8285507"/>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137" name="Picture 136" descr="A black rectangular sign with white text on it&#10;&#10;Description automatically generated">
            <a:extLst>
              <a:ext uri="{FF2B5EF4-FFF2-40B4-BE49-F238E27FC236}">
                <a16:creationId xmlns:a16="http://schemas.microsoft.com/office/drawing/2014/main" id="{E107F087-AC2C-2605-92AE-D77310FDB620}"/>
              </a:ext>
            </a:extLst>
          </p:cNvPr>
          <p:cNvPicPr>
            <a:picLocks noChangeAspect="1"/>
          </p:cNvPicPr>
          <p:nvPr/>
        </p:nvPicPr>
        <p:blipFill>
          <a:blip r:embed="rId7">
            <a:extLst>
              <a:ext uri="{28A0092B-C50C-407E-A947-70E740481C1C}">
                <a14:useLocalDpi xmlns:a14="http://schemas.microsoft.com/office/drawing/2010/main" val="0"/>
              </a:ext>
            </a:extLst>
          </a:blip>
          <a:srcRect l="17050" t="5335" r="42670" b="5335"/>
          <a:stretch>
            <a:fillRect/>
          </a:stretch>
        </p:blipFill>
        <p:spPr>
          <a:xfrm rot="19531797">
            <a:off x="4491538" y="6954853"/>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pic>
        <p:nvPicPr>
          <p:cNvPr id="139" name="Picture 138">
            <a:extLst>
              <a:ext uri="{FF2B5EF4-FFF2-40B4-BE49-F238E27FC236}">
                <a16:creationId xmlns:a16="http://schemas.microsoft.com/office/drawing/2014/main" id="{863597F6-F111-984E-8246-1FEE3E91F9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8633" y="1562985"/>
            <a:ext cx="4550734" cy="4518837"/>
          </a:xfrm>
          <a:prstGeom prst="rect">
            <a:avLst/>
          </a:prstGeom>
        </p:spPr>
      </p:pic>
    </p:spTree>
    <p:extLst>
      <p:ext uri="{BB962C8B-B14F-4D97-AF65-F5344CB8AC3E}">
        <p14:creationId xmlns:p14="http://schemas.microsoft.com/office/powerpoint/2010/main" val="3367407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11"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71"/>
                                        </p:tgtEl>
                                        <p:attrNameLst>
                                          <p:attrName>style.visibility</p:attrName>
                                        </p:attrNameLst>
                                      </p:cBhvr>
                                      <p:to>
                                        <p:strVal val="visible"/>
                                      </p:to>
                                    </p:set>
                                    <p:animEffect transition="in" filter="circle(in)">
                                      <p:cBhvr>
                                        <p:cTn id="14" dur="2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77110D4-80DA-BBC1-E2C9-5F3AEB65E696}"/>
              </a:ext>
            </a:extLst>
          </p:cNvPr>
          <p:cNvSpPr/>
          <p:nvPr/>
        </p:nvSpPr>
        <p:spPr>
          <a:xfrm>
            <a:off x="8641639" y="-4272818"/>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logo with a dolphin&#10;&#10;Description automatically generated">
            <a:extLst>
              <a:ext uri="{FF2B5EF4-FFF2-40B4-BE49-F238E27FC236}">
                <a16:creationId xmlns:a16="http://schemas.microsoft.com/office/drawing/2014/main" id="{411A28F6-FD9A-AFDC-895B-D16136FBF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6072">
            <a:off x="9244239" y="901986"/>
            <a:ext cx="3029781" cy="3029781"/>
          </a:xfrm>
          <a:prstGeom prst="rect">
            <a:avLst/>
          </a:prstGeom>
        </p:spPr>
      </p:pic>
      <p:pic>
        <p:nvPicPr>
          <p:cNvPr id="15" name="Picture 14" descr="A yellow and purple rectangular object with lines&#10;&#10;Description automatically generated">
            <a:extLst>
              <a:ext uri="{FF2B5EF4-FFF2-40B4-BE49-F238E27FC236}">
                <a16:creationId xmlns:a16="http://schemas.microsoft.com/office/drawing/2014/main" id="{663CBAB8-904D-14AA-6222-715437CB8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4502">
            <a:off x="7853433" y="-1879662"/>
            <a:ext cx="784829" cy="784829"/>
          </a:xfrm>
          <a:prstGeom prst="rect">
            <a:avLst/>
          </a:prstGeom>
        </p:spPr>
      </p:pic>
      <p:pic>
        <p:nvPicPr>
          <p:cNvPr id="16" name="Picture 15" descr="A cartoon character with arms up and a message&#10;&#10;Description automatically generated with medium confidence">
            <a:extLst>
              <a:ext uri="{FF2B5EF4-FFF2-40B4-BE49-F238E27FC236}">
                <a16:creationId xmlns:a16="http://schemas.microsoft.com/office/drawing/2014/main" id="{D2871977-63B5-E437-E4C1-C7878E5FB3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299022">
            <a:off x="496494" y="12531107"/>
            <a:ext cx="2323186" cy="1902319"/>
          </a:xfrm>
          <a:prstGeom prst="rect">
            <a:avLst/>
          </a:prstGeom>
        </p:spPr>
      </p:pic>
      <p:pic>
        <p:nvPicPr>
          <p:cNvPr id="17" name="Picture 16" descr="A person standing next to a piece of paper&#10;&#10;Description automatically generated">
            <a:extLst>
              <a:ext uri="{FF2B5EF4-FFF2-40B4-BE49-F238E27FC236}">
                <a16:creationId xmlns:a16="http://schemas.microsoft.com/office/drawing/2014/main" id="{87412685-07D7-622F-2FF7-928A97D1F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299022">
            <a:off x="5651266" y="7932488"/>
            <a:ext cx="1687047" cy="1197718"/>
          </a:xfrm>
          <a:prstGeom prst="rect">
            <a:avLst/>
          </a:prstGeom>
        </p:spPr>
      </p:pic>
      <p:pic>
        <p:nvPicPr>
          <p:cNvPr id="18" name="Picture 17" descr="A person standing next to a couple of yellow wrapped presents&#10;&#10;Description automatically generated">
            <a:extLst>
              <a:ext uri="{FF2B5EF4-FFF2-40B4-BE49-F238E27FC236}">
                <a16:creationId xmlns:a16="http://schemas.microsoft.com/office/drawing/2014/main" id="{44795E7E-C891-A585-4DA9-06AFEFAA66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299022">
            <a:off x="9439464" y="7932488"/>
            <a:ext cx="1883848" cy="1197718"/>
          </a:xfrm>
          <a:prstGeom prst="rect">
            <a:avLst/>
          </a:prstGeom>
        </p:spPr>
      </p:pic>
      <p:pic>
        <p:nvPicPr>
          <p:cNvPr id="19" name="Picture 18" descr="A person holding a picture on a picture&#10;&#10;Description automatically generated">
            <a:extLst>
              <a:ext uri="{FF2B5EF4-FFF2-40B4-BE49-F238E27FC236}">
                <a16:creationId xmlns:a16="http://schemas.microsoft.com/office/drawing/2014/main" id="{D1C68804-EC13-AB60-7D90-4F6621D660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299022">
            <a:off x="2598443" y="11535493"/>
            <a:ext cx="1776128" cy="1197718"/>
          </a:xfrm>
          <a:prstGeom prst="rect">
            <a:avLst/>
          </a:prstGeom>
        </p:spPr>
      </p:pic>
      <p:pic>
        <p:nvPicPr>
          <p:cNvPr id="20" name="Picture 19" descr="A person carrying a box&#10;&#10;Description automatically generated">
            <a:extLst>
              <a:ext uri="{FF2B5EF4-FFF2-40B4-BE49-F238E27FC236}">
                <a16:creationId xmlns:a16="http://schemas.microsoft.com/office/drawing/2014/main" id="{171D11AB-520A-D572-C408-80056EA9EA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299022">
            <a:off x="3328484" y="7750124"/>
            <a:ext cx="2201117" cy="1654659"/>
          </a:xfrm>
          <a:prstGeom prst="rect">
            <a:avLst/>
          </a:prstGeom>
        </p:spPr>
      </p:pic>
      <p:pic>
        <p:nvPicPr>
          <p:cNvPr id="21" name="Picture 20" descr="A person putting a folder into a file&#10;&#10;Description automatically generated">
            <a:extLst>
              <a:ext uri="{FF2B5EF4-FFF2-40B4-BE49-F238E27FC236}">
                <a16:creationId xmlns:a16="http://schemas.microsoft.com/office/drawing/2014/main" id="{A0939B6E-2047-3743-D585-02F560C1F3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299022">
            <a:off x="8598431" y="12606079"/>
            <a:ext cx="2803796" cy="1752373"/>
          </a:xfrm>
          <a:prstGeom prst="rect">
            <a:avLst/>
          </a:prstGeom>
        </p:spPr>
      </p:pic>
      <p:pic>
        <p:nvPicPr>
          <p:cNvPr id="22" name="Picture 21" descr="A person standing next to a cell phone&#10;&#10;Description automatically generated">
            <a:extLst>
              <a:ext uri="{FF2B5EF4-FFF2-40B4-BE49-F238E27FC236}">
                <a16:creationId xmlns:a16="http://schemas.microsoft.com/office/drawing/2014/main" id="{71A739D3-BBD6-FEF6-15B3-EED54ACBE5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299022">
            <a:off x="5423822" y="12908541"/>
            <a:ext cx="1772711" cy="1544081"/>
          </a:xfrm>
          <a:prstGeom prst="rect">
            <a:avLst/>
          </a:prstGeom>
        </p:spPr>
      </p:pic>
      <p:pic>
        <p:nvPicPr>
          <p:cNvPr id="23" name="Picture 22" descr="A sign on a wall&#10;&#10;Description automatically generated">
            <a:extLst>
              <a:ext uri="{FF2B5EF4-FFF2-40B4-BE49-F238E27FC236}">
                <a16:creationId xmlns:a16="http://schemas.microsoft.com/office/drawing/2014/main" id="{DCC60DD3-D578-F9BB-896F-C2A59AE9A9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541459">
            <a:off x="9076225" y="9755939"/>
            <a:ext cx="2404798" cy="2378413"/>
          </a:xfrm>
          <a:prstGeom prst="rect">
            <a:avLst/>
          </a:prstGeom>
          <a:effectLst>
            <a:softEdge rad="266700"/>
          </a:effectLst>
        </p:spPr>
      </p:pic>
      <p:pic>
        <p:nvPicPr>
          <p:cNvPr id="31" name="Picture 30" descr="A sign on a wall&#10;&#10;Description automatically generated">
            <a:extLst>
              <a:ext uri="{FF2B5EF4-FFF2-40B4-BE49-F238E27FC236}">
                <a16:creationId xmlns:a16="http://schemas.microsoft.com/office/drawing/2014/main" id="{F2414BBB-A0A1-37D7-7E46-58272D7AD496}"/>
              </a:ext>
            </a:extLst>
          </p:cNvPr>
          <p:cNvPicPr>
            <a:picLocks noChangeAspect="1"/>
          </p:cNvPicPr>
          <p:nvPr/>
        </p:nvPicPr>
        <p:blipFill>
          <a:blip r:embed="rId12">
            <a:extLst>
              <a:ext uri="{28A0092B-C50C-407E-A947-70E740481C1C}">
                <a14:useLocalDpi xmlns:a14="http://schemas.microsoft.com/office/drawing/2010/main" val="0"/>
              </a:ext>
            </a:extLst>
          </a:blip>
          <a:srcRect l="27743" t="5483" r="35008" b="6797"/>
          <a:stretch>
            <a:fillRect/>
          </a:stretch>
        </p:blipFill>
        <p:spPr>
          <a:xfrm rot="4981211">
            <a:off x="-424167" y="8724140"/>
            <a:ext cx="822666" cy="1916105"/>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cxnSp>
        <p:nvCxnSpPr>
          <p:cNvPr id="3" name="Straight Connector 2">
            <a:extLst>
              <a:ext uri="{FF2B5EF4-FFF2-40B4-BE49-F238E27FC236}">
                <a16:creationId xmlns:a16="http://schemas.microsoft.com/office/drawing/2014/main" id="{BE5FA505-E1CE-EEAE-D761-AC0ABDB1186D}"/>
              </a:ext>
            </a:extLst>
          </p:cNvPr>
          <p:cNvCxnSpPr>
            <a:cxnSpLocks/>
          </p:cNvCxnSpPr>
          <p:nvPr/>
        </p:nvCxnSpPr>
        <p:spPr>
          <a:xfrm flipH="1">
            <a:off x="10554058" y="458180"/>
            <a:ext cx="1027145" cy="83743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68C88056-7936-B3A3-AA5D-C1B77C0D63AA}"/>
              </a:ext>
            </a:extLst>
          </p:cNvPr>
          <p:cNvSpPr/>
          <p:nvPr/>
        </p:nvSpPr>
        <p:spPr>
          <a:xfrm rot="10800000">
            <a:off x="3444524" y="-3041341"/>
            <a:ext cx="2439644" cy="2439644"/>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screenshot of a computer&#10;&#10;Description automatically generated">
            <a:extLst>
              <a:ext uri="{FF2B5EF4-FFF2-40B4-BE49-F238E27FC236}">
                <a16:creationId xmlns:a16="http://schemas.microsoft.com/office/drawing/2014/main" id="{236A992B-1105-952A-C3C5-200883DE01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a:off x="1794243" y="-4999226"/>
            <a:ext cx="2263739" cy="1268707"/>
          </a:xfrm>
          <a:prstGeom prst="rect">
            <a:avLst/>
          </a:prstGeom>
          <a:effectLst>
            <a:softEdge rad="88900"/>
          </a:effectLst>
        </p:spPr>
      </p:pic>
      <p:pic>
        <p:nvPicPr>
          <p:cNvPr id="24" name="Picture 23" descr="A screenshot of a computer&#10;&#10;Description automatically generated">
            <a:extLst>
              <a:ext uri="{FF2B5EF4-FFF2-40B4-BE49-F238E27FC236}">
                <a16:creationId xmlns:a16="http://schemas.microsoft.com/office/drawing/2014/main" id="{64DE8313-DA31-0D29-7BE1-1E14ED255FA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a:off x="-2257265" y="-5564319"/>
            <a:ext cx="2409563" cy="1355604"/>
          </a:xfrm>
          <a:prstGeom prst="rect">
            <a:avLst/>
          </a:prstGeom>
          <a:effectLst>
            <a:softEdge rad="88900"/>
          </a:effectLst>
        </p:spPr>
      </p:pic>
      <p:cxnSp>
        <p:nvCxnSpPr>
          <p:cNvPr id="25" name="Straight Connector 24">
            <a:extLst>
              <a:ext uri="{FF2B5EF4-FFF2-40B4-BE49-F238E27FC236}">
                <a16:creationId xmlns:a16="http://schemas.microsoft.com/office/drawing/2014/main" id="{999342A8-E1FF-0005-6404-EECE7155AD15}"/>
              </a:ext>
            </a:extLst>
          </p:cNvPr>
          <p:cNvCxnSpPr>
            <a:cxnSpLocks/>
          </p:cNvCxnSpPr>
          <p:nvPr/>
        </p:nvCxnSpPr>
        <p:spPr>
          <a:xfrm flipH="1" flipV="1">
            <a:off x="4689576" y="-4886517"/>
            <a:ext cx="531267" cy="960482"/>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B916E4F6-E12F-1313-308C-982526E453A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298" y="282999"/>
            <a:ext cx="8823747" cy="6171080"/>
          </a:xfrm>
          <a:prstGeom prst="rect">
            <a:avLst/>
          </a:prstGeom>
        </p:spPr>
      </p:pic>
    </p:spTree>
    <p:extLst>
      <p:ext uri="{BB962C8B-B14F-4D97-AF65-F5344CB8AC3E}">
        <p14:creationId xmlns:p14="http://schemas.microsoft.com/office/powerpoint/2010/main" val="145556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8" name="click.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41EA3-B0E0-86B3-E09F-1A4685E8D61C}"/>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2809EA6-295E-DA82-036A-C824BBC0713F}"/>
              </a:ext>
            </a:extLst>
          </p:cNvPr>
          <p:cNvSpPr/>
          <p:nvPr/>
        </p:nvSpPr>
        <p:spPr>
          <a:xfrm>
            <a:off x="8641639" y="-4272818"/>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logo with a dolphin&#10;&#10;Description automatically generated">
            <a:extLst>
              <a:ext uri="{FF2B5EF4-FFF2-40B4-BE49-F238E27FC236}">
                <a16:creationId xmlns:a16="http://schemas.microsoft.com/office/drawing/2014/main" id="{73FC6D0C-B819-92F6-E507-2B3B10D05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6072">
            <a:off x="9168189" y="798908"/>
            <a:ext cx="3029781" cy="3029781"/>
          </a:xfrm>
          <a:prstGeom prst="rect">
            <a:avLst/>
          </a:prstGeom>
        </p:spPr>
      </p:pic>
      <p:pic>
        <p:nvPicPr>
          <p:cNvPr id="15" name="Picture 14" descr="A yellow and purple rectangular object with lines&#10;&#10;Description automatically generated">
            <a:extLst>
              <a:ext uri="{FF2B5EF4-FFF2-40B4-BE49-F238E27FC236}">
                <a16:creationId xmlns:a16="http://schemas.microsoft.com/office/drawing/2014/main" id="{6BB8F55B-2BBF-A9A7-0DA7-97F2F3133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4502">
            <a:off x="7853433" y="-1879662"/>
            <a:ext cx="784829" cy="784829"/>
          </a:xfrm>
          <a:prstGeom prst="rect">
            <a:avLst/>
          </a:prstGeom>
        </p:spPr>
      </p:pic>
      <p:pic>
        <p:nvPicPr>
          <p:cNvPr id="16" name="Picture 15" descr="A cartoon character with arms up and a message&#10;&#10;Description automatically generated with medium confidence">
            <a:extLst>
              <a:ext uri="{FF2B5EF4-FFF2-40B4-BE49-F238E27FC236}">
                <a16:creationId xmlns:a16="http://schemas.microsoft.com/office/drawing/2014/main" id="{C2DB5B57-AE39-D7ED-2E81-1FA4A91A3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299022">
            <a:off x="496494" y="12531107"/>
            <a:ext cx="2323186" cy="1902319"/>
          </a:xfrm>
          <a:prstGeom prst="rect">
            <a:avLst/>
          </a:prstGeom>
        </p:spPr>
      </p:pic>
      <p:pic>
        <p:nvPicPr>
          <p:cNvPr id="17" name="Picture 16" descr="A person standing next to a piece of paper&#10;&#10;Description automatically generated">
            <a:extLst>
              <a:ext uri="{FF2B5EF4-FFF2-40B4-BE49-F238E27FC236}">
                <a16:creationId xmlns:a16="http://schemas.microsoft.com/office/drawing/2014/main" id="{2ECCC936-145A-8F80-48F4-A07C4D550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299022">
            <a:off x="5651266" y="7932488"/>
            <a:ext cx="1687047" cy="1197718"/>
          </a:xfrm>
          <a:prstGeom prst="rect">
            <a:avLst/>
          </a:prstGeom>
        </p:spPr>
      </p:pic>
      <p:pic>
        <p:nvPicPr>
          <p:cNvPr id="18" name="Picture 17" descr="A person standing next to a couple of yellow wrapped presents&#10;&#10;Description automatically generated">
            <a:extLst>
              <a:ext uri="{FF2B5EF4-FFF2-40B4-BE49-F238E27FC236}">
                <a16:creationId xmlns:a16="http://schemas.microsoft.com/office/drawing/2014/main" id="{26B8DAFE-5A27-20FB-7942-47CC24F5BF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299022">
            <a:off x="9439464" y="7932488"/>
            <a:ext cx="1883848" cy="1197718"/>
          </a:xfrm>
          <a:prstGeom prst="rect">
            <a:avLst/>
          </a:prstGeom>
        </p:spPr>
      </p:pic>
      <p:pic>
        <p:nvPicPr>
          <p:cNvPr id="19" name="Picture 18" descr="A person holding a picture on a picture&#10;&#10;Description automatically generated">
            <a:extLst>
              <a:ext uri="{FF2B5EF4-FFF2-40B4-BE49-F238E27FC236}">
                <a16:creationId xmlns:a16="http://schemas.microsoft.com/office/drawing/2014/main" id="{85BECD10-908E-F8BD-B0E1-9CA6577D4C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299022">
            <a:off x="2598443" y="11535493"/>
            <a:ext cx="1776128" cy="1197718"/>
          </a:xfrm>
          <a:prstGeom prst="rect">
            <a:avLst/>
          </a:prstGeom>
        </p:spPr>
      </p:pic>
      <p:pic>
        <p:nvPicPr>
          <p:cNvPr id="20" name="Picture 19" descr="A person carrying a box&#10;&#10;Description automatically generated">
            <a:extLst>
              <a:ext uri="{FF2B5EF4-FFF2-40B4-BE49-F238E27FC236}">
                <a16:creationId xmlns:a16="http://schemas.microsoft.com/office/drawing/2014/main" id="{E867059E-9245-611E-1D92-6C63924C87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299022">
            <a:off x="3328484" y="7750124"/>
            <a:ext cx="2201117" cy="1654659"/>
          </a:xfrm>
          <a:prstGeom prst="rect">
            <a:avLst/>
          </a:prstGeom>
        </p:spPr>
      </p:pic>
      <p:pic>
        <p:nvPicPr>
          <p:cNvPr id="21" name="Picture 20" descr="A person putting a folder into a file&#10;&#10;Description automatically generated">
            <a:extLst>
              <a:ext uri="{FF2B5EF4-FFF2-40B4-BE49-F238E27FC236}">
                <a16:creationId xmlns:a16="http://schemas.microsoft.com/office/drawing/2014/main" id="{FE75D295-F211-A6CB-49AB-8376763864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299022">
            <a:off x="8598431" y="12606079"/>
            <a:ext cx="2803796" cy="1752373"/>
          </a:xfrm>
          <a:prstGeom prst="rect">
            <a:avLst/>
          </a:prstGeom>
        </p:spPr>
      </p:pic>
      <p:pic>
        <p:nvPicPr>
          <p:cNvPr id="22" name="Picture 21" descr="A person standing next to a cell phone&#10;&#10;Description automatically generated">
            <a:extLst>
              <a:ext uri="{FF2B5EF4-FFF2-40B4-BE49-F238E27FC236}">
                <a16:creationId xmlns:a16="http://schemas.microsoft.com/office/drawing/2014/main" id="{3511CFB7-8BF2-9853-2F8E-480DD4A0DC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299022">
            <a:off x="5423822" y="12908541"/>
            <a:ext cx="1772711" cy="1544081"/>
          </a:xfrm>
          <a:prstGeom prst="rect">
            <a:avLst/>
          </a:prstGeom>
        </p:spPr>
      </p:pic>
      <p:pic>
        <p:nvPicPr>
          <p:cNvPr id="23" name="Picture 22" descr="A sign on a wall&#10;&#10;Description automatically generated">
            <a:extLst>
              <a:ext uri="{FF2B5EF4-FFF2-40B4-BE49-F238E27FC236}">
                <a16:creationId xmlns:a16="http://schemas.microsoft.com/office/drawing/2014/main" id="{E74E8104-F872-535D-E5CB-AE469407A60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541459">
            <a:off x="9076225" y="9755939"/>
            <a:ext cx="2404798" cy="2378413"/>
          </a:xfrm>
          <a:prstGeom prst="rect">
            <a:avLst/>
          </a:prstGeom>
          <a:effectLst>
            <a:softEdge rad="266700"/>
          </a:effectLst>
        </p:spPr>
      </p:pic>
      <p:pic>
        <p:nvPicPr>
          <p:cNvPr id="31" name="Picture 30" descr="A sign on a wall&#10;&#10;Description automatically generated">
            <a:extLst>
              <a:ext uri="{FF2B5EF4-FFF2-40B4-BE49-F238E27FC236}">
                <a16:creationId xmlns:a16="http://schemas.microsoft.com/office/drawing/2014/main" id="{44BF39FA-C1C8-4C9A-412A-EA060DF0349B}"/>
              </a:ext>
            </a:extLst>
          </p:cNvPr>
          <p:cNvPicPr>
            <a:picLocks noChangeAspect="1"/>
          </p:cNvPicPr>
          <p:nvPr/>
        </p:nvPicPr>
        <p:blipFill>
          <a:blip r:embed="rId12">
            <a:extLst>
              <a:ext uri="{28A0092B-C50C-407E-A947-70E740481C1C}">
                <a14:useLocalDpi xmlns:a14="http://schemas.microsoft.com/office/drawing/2010/main" val="0"/>
              </a:ext>
            </a:extLst>
          </a:blip>
          <a:srcRect l="27743" t="5483" r="35008" b="6797"/>
          <a:stretch>
            <a:fillRect/>
          </a:stretch>
        </p:blipFill>
        <p:spPr>
          <a:xfrm rot="4981211">
            <a:off x="-424167" y="8724140"/>
            <a:ext cx="822666" cy="1916105"/>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cxnSp>
        <p:nvCxnSpPr>
          <p:cNvPr id="3" name="Straight Connector 2">
            <a:extLst>
              <a:ext uri="{FF2B5EF4-FFF2-40B4-BE49-F238E27FC236}">
                <a16:creationId xmlns:a16="http://schemas.microsoft.com/office/drawing/2014/main" id="{C49A2123-A37C-36FF-5E5D-EBAE564D67A8}"/>
              </a:ext>
            </a:extLst>
          </p:cNvPr>
          <p:cNvCxnSpPr>
            <a:cxnSpLocks/>
          </p:cNvCxnSpPr>
          <p:nvPr/>
        </p:nvCxnSpPr>
        <p:spPr>
          <a:xfrm flipH="1">
            <a:off x="10554058" y="458180"/>
            <a:ext cx="1027145" cy="83743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6CF292A6-9C67-92FA-70ED-5981A0084027}"/>
              </a:ext>
            </a:extLst>
          </p:cNvPr>
          <p:cNvSpPr/>
          <p:nvPr/>
        </p:nvSpPr>
        <p:spPr>
          <a:xfrm rot="10800000">
            <a:off x="3444524" y="-3041341"/>
            <a:ext cx="2439644" cy="2439644"/>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screenshot of a computer&#10;&#10;Description automatically generated">
            <a:extLst>
              <a:ext uri="{FF2B5EF4-FFF2-40B4-BE49-F238E27FC236}">
                <a16:creationId xmlns:a16="http://schemas.microsoft.com/office/drawing/2014/main" id="{B20A091B-A655-A7E1-0C25-441A74FC2C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a:off x="1794243" y="-4999226"/>
            <a:ext cx="2263739" cy="1268707"/>
          </a:xfrm>
          <a:prstGeom prst="rect">
            <a:avLst/>
          </a:prstGeom>
          <a:effectLst>
            <a:softEdge rad="88900"/>
          </a:effectLst>
        </p:spPr>
      </p:pic>
      <p:pic>
        <p:nvPicPr>
          <p:cNvPr id="24" name="Picture 23" descr="A screenshot of a computer&#10;&#10;Description automatically generated">
            <a:extLst>
              <a:ext uri="{FF2B5EF4-FFF2-40B4-BE49-F238E27FC236}">
                <a16:creationId xmlns:a16="http://schemas.microsoft.com/office/drawing/2014/main" id="{30B9A53B-2D6A-D46D-59D5-09502442B1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a:off x="-2257265" y="-5564319"/>
            <a:ext cx="2409563" cy="1355604"/>
          </a:xfrm>
          <a:prstGeom prst="rect">
            <a:avLst/>
          </a:prstGeom>
          <a:effectLst>
            <a:softEdge rad="88900"/>
          </a:effectLst>
        </p:spPr>
      </p:pic>
      <p:cxnSp>
        <p:nvCxnSpPr>
          <p:cNvPr id="25" name="Straight Connector 24">
            <a:extLst>
              <a:ext uri="{FF2B5EF4-FFF2-40B4-BE49-F238E27FC236}">
                <a16:creationId xmlns:a16="http://schemas.microsoft.com/office/drawing/2014/main" id="{06C37556-3B29-2BA7-FFE3-C10FDD52DB58}"/>
              </a:ext>
            </a:extLst>
          </p:cNvPr>
          <p:cNvCxnSpPr>
            <a:cxnSpLocks/>
          </p:cNvCxnSpPr>
          <p:nvPr/>
        </p:nvCxnSpPr>
        <p:spPr>
          <a:xfrm flipH="1" flipV="1">
            <a:off x="4689576" y="-4886517"/>
            <a:ext cx="531267" cy="960482"/>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15805958-1E1A-AB9F-79DC-D1FF5E58420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298" y="212109"/>
            <a:ext cx="8823747" cy="6486403"/>
          </a:xfrm>
          <a:prstGeom prst="rect">
            <a:avLst/>
          </a:prstGeom>
        </p:spPr>
      </p:pic>
    </p:spTree>
    <p:extLst>
      <p:ext uri="{BB962C8B-B14F-4D97-AF65-F5344CB8AC3E}">
        <p14:creationId xmlns:p14="http://schemas.microsoft.com/office/powerpoint/2010/main" val="844357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6" name="click.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461665"/>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HOSPITALITY ANALYSIS</a:t>
            </a:r>
          </a:p>
        </p:txBody>
      </p:sp>
      <p:sp>
        <p:nvSpPr>
          <p:cNvPr id="164" name="TextBox 163">
            <a:extLst>
              <a:ext uri="{FF2B5EF4-FFF2-40B4-BE49-F238E27FC236}">
                <a16:creationId xmlns:a16="http://schemas.microsoft.com/office/drawing/2014/main" id="{FB33BB9B-C9C0-947E-7F3B-E51E3A7CECB7}"/>
              </a:ext>
            </a:extLst>
          </p:cNvPr>
          <p:cNvSpPr txBox="1"/>
          <p:nvPr/>
        </p:nvSpPr>
        <p:spPr>
          <a:xfrm>
            <a:off x="608002" y="157246"/>
            <a:ext cx="6249998" cy="85401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Key Takeaways</a:t>
            </a:r>
            <a:endParaRPr lang="en-IN" sz="4800" dirty="0">
              <a:solidFill>
                <a:schemeClr val="tx1">
                  <a:lumMod val="65000"/>
                  <a:lumOff val="35000"/>
                </a:schemeClr>
              </a:solidFill>
              <a:latin typeface="Arial Black" panose="020B0A04020102020204" pitchFamily="34" charset="0"/>
            </a:endParaRPr>
          </a:p>
        </p:txBody>
      </p:sp>
      <p:sp>
        <p:nvSpPr>
          <p:cNvPr id="156" name="TextBox 155">
            <a:extLst>
              <a:ext uri="{FF2B5EF4-FFF2-40B4-BE49-F238E27FC236}">
                <a16:creationId xmlns:a16="http://schemas.microsoft.com/office/drawing/2014/main" id="{67C9E0E5-0A7D-4E3F-7D15-03A7D957907E}"/>
              </a:ext>
            </a:extLst>
          </p:cNvPr>
          <p:cNvSpPr txBox="1"/>
          <p:nvPr/>
        </p:nvSpPr>
        <p:spPr>
          <a:xfrm>
            <a:off x="4596641" y="1322622"/>
            <a:ext cx="5393370" cy="5724644"/>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 </a:t>
            </a:r>
            <a:r>
              <a:rPr lang="en-US" sz="2000" b="1" dirty="0">
                <a:latin typeface="Times New Roman" panose="02020603050405020304" pitchFamily="18" charset="0"/>
                <a:cs typeface="Times New Roman" panose="02020603050405020304" pitchFamily="18" charset="0"/>
              </a:rPr>
              <a:t>1. Revenue Optimization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Introduce dynamic pricing to maximize revenue during low-demand periods.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Promote upselling and cross-selling of higher room categories and services.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Launch targeted promotional campaigns to boost revenue during underperforming weeks and cities.</a:t>
            </a:r>
          </a:p>
          <a:p>
            <a:r>
              <a:rPr lang="en-US" sz="2000" b="1" dirty="0">
                <a:latin typeface="Times New Roman" panose="02020603050405020304" pitchFamily="18" charset="0"/>
                <a:cs typeface="Times New Roman" panose="02020603050405020304" pitchFamily="18" charset="0"/>
              </a:rPr>
              <a:t>2. Occupancy Rate Improvement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 data-driven marketing campaigns to attract guests in low-demand periods.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Partner with corporations for weekday bookings and expand loyalty programs for repeat customers.</a:t>
            </a:r>
          </a:p>
          <a:p>
            <a:r>
              <a:rPr lang="en-US" sz="2000" b="1" dirty="0">
                <a:latin typeface="Times New Roman" panose="02020603050405020304" pitchFamily="18" charset="0"/>
                <a:cs typeface="Times New Roman" panose="02020603050405020304" pitchFamily="18" charset="0"/>
              </a:rPr>
              <a:t>3. Cancellation Rate Reduction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 flexible booking policies (e.g., partial refunds or credits).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 incentives for non-cancelable bookings and prepayments.</a:t>
            </a:r>
          </a:p>
          <a:p>
            <a:endParaRPr lang="en-IN" dirty="0">
              <a:latin typeface="Arial" panose="020B0604020202020204" pitchFamily="34" charset="0"/>
              <a:cs typeface="Arial" panose="020B0604020202020204" pitchFamily="34" charset="0"/>
            </a:endParaRPr>
          </a:p>
        </p:txBody>
      </p:sp>
      <p:pic>
        <p:nvPicPr>
          <p:cNvPr id="15" name="Picture 14" descr="A cartoon character with arms up and a message&#10;&#10;Description automatically generated with medium confidence">
            <a:extLst>
              <a:ext uri="{FF2B5EF4-FFF2-40B4-BE49-F238E27FC236}">
                <a16:creationId xmlns:a16="http://schemas.microsoft.com/office/drawing/2014/main" id="{8AC8211D-B041-0C4A-9AEB-0078FAD27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86" y="4958181"/>
            <a:ext cx="2323186" cy="1902319"/>
          </a:xfrm>
          <a:prstGeom prst="rect">
            <a:avLst/>
          </a:prstGeom>
        </p:spPr>
      </p:pic>
      <p:pic>
        <p:nvPicPr>
          <p:cNvPr id="17" name="Picture 16" descr="A person standing next to a piece of paper&#10;&#10;Description automatically generated">
            <a:extLst>
              <a:ext uri="{FF2B5EF4-FFF2-40B4-BE49-F238E27FC236}">
                <a16:creationId xmlns:a16="http://schemas.microsoft.com/office/drawing/2014/main" id="{307AEB6D-B7FF-0029-81D4-C4208810B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6098" y="196254"/>
            <a:ext cx="1687047" cy="1197718"/>
          </a:xfrm>
          <a:prstGeom prst="rect">
            <a:avLst/>
          </a:prstGeom>
        </p:spPr>
      </p:pic>
      <p:pic>
        <p:nvPicPr>
          <p:cNvPr id="20" name="Picture 19" descr="A person standing next to a couple of yellow wrapped presents&#10;&#10;Description automatically generated">
            <a:extLst>
              <a:ext uri="{FF2B5EF4-FFF2-40B4-BE49-F238E27FC236}">
                <a16:creationId xmlns:a16="http://schemas.microsoft.com/office/drawing/2014/main" id="{003C514A-8F8E-ADAD-64D2-2BF7A16B22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5221" y="170071"/>
            <a:ext cx="1883848" cy="1197718"/>
          </a:xfrm>
          <a:prstGeom prst="rect">
            <a:avLst/>
          </a:prstGeom>
        </p:spPr>
      </p:pic>
      <p:pic>
        <p:nvPicPr>
          <p:cNvPr id="24" name="Picture 23" descr="A person holding a picture on a picture&#10;&#10;Description automatically generated">
            <a:extLst>
              <a:ext uri="{FF2B5EF4-FFF2-40B4-BE49-F238E27FC236}">
                <a16:creationId xmlns:a16="http://schemas.microsoft.com/office/drawing/2014/main" id="{AE732446-2144-C921-B0AC-1F7CEBE7C2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5235" y="3962567"/>
            <a:ext cx="1776128" cy="1197718"/>
          </a:xfrm>
          <a:prstGeom prst="rect">
            <a:avLst/>
          </a:prstGeom>
        </p:spPr>
      </p:pic>
      <p:pic>
        <p:nvPicPr>
          <p:cNvPr id="30" name="Picture 29" descr="A person carrying a box&#10;&#10;Description automatically generated">
            <a:extLst>
              <a:ext uri="{FF2B5EF4-FFF2-40B4-BE49-F238E27FC236}">
                <a16:creationId xmlns:a16="http://schemas.microsoft.com/office/drawing/2014/main" id="{A121ED8B-523B-C1F0-087A-A6BC12FCFF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9002" y="888534"/>
            <a:ext cx="2201117" cy="1654659"/>
          </a:xfrm>
          <a:prstGeom prst="rect">
            <a:avLst/>
          </a:prstGeom>
        </p:spPr>
      </p:pic>
      <p:pic>
        <p:nvPicPr>
          <p:cNvPr id="32" name="Picture 31" descr="A person putting a folder into a file&#10;&#10;Description automatically generated">
            <a:extLst>
              <a:ext uri="{FF2B5EF4-FFF2-40B4-BE49-F238E27FC236}">
                <a16:creationId xmlns:a16="http://schemas.microsoft.com/office/drawing/2014/main" id="{03A4D605-0916-7A62-C7E6-1F1DC4A138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46282" y="5065788"/>
            <a:ext cx="2803796" cy="1752373"/>
          </a:xfrm>
          <a:prstGeom prst="rect">
            <a:avLst/>
          </a:prstGeom>
        </p:spPr>
      </p:pic>
      <p:pic>
        <p:nvPicPr>
          <p:cNvPr id="35" name="Picture 34" descr="A person standing next to a cell phone&#10;&#10;Description automatically generated">
            <a:extLst>
              <a:ext uri="{FF2B5EF4-FFF2-40B4-BE49-F238E27FC236}">
                <a16:creationId xmlns:a16="http://schemas.microsoft.com/office/drawing/2014/main" id="{D51A8DEB-4035-357E-D082-2CF411BE92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2992" y="5431932"/>
            <a:ext cx="1375062" cy="1197718"/>
          </a:xfrm>
          <a:prstGeom prst="rect">
            <a:avLst/>
          </a:prstGeom>
        </p:spPr>
      </p:pic>
      <p:pic>
        <p:nvPicPr>
          <p:cNvPr id="49" name="Picture 48" descr="A sign on a wall&#10;&#10;Description automatically generated">
            <a:extLst>
              <a:ext uri="{FF2B5EF4-FFF2-40B4-BE49-F238E27FC236}">
                <a16:creationId xmlns:a16="http://schemas.microsoft.com/office/drawing/2014/main" id="{AE7A953E-7E4D-0117-5730-4C387F4DAC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65671" y="2328036"/>
            <a:ext cx="2404798" cy="2378413"/>
          </a:xfrm>
          <a:prstGeom prst="rect">
            <a:avLst/>
          </a:prstGeom>
          <a:effectLst>
            <a:softEdge rad="266700"/>
          </a:effectLst>
        </p:spPr>
      </p:pic>
      <p:pic>
        <p:nvPicPr>
          <p:cNvPr id="14" name="Video 4" title="Rotating pastel circles animation">
            <a:hlinkClick r:id="" action="ppaction://media"/>
            <a:extLst>
              <a:ext uri="{FF2B5EF4-FFF2-40B4-BE49-F238E27FC236}">
                <a16:creationId xmlns:a16="http://schemas.microsoft.com/office/drawing/2014/main" id="{A8167B24-1B5C-63BC-707C-671D112A36AD}"/>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rot="6950300">
            <a:off x="3400333" y="11040612"/>
            <a:ext cx="12192000" cy="6858001"/>
          </a:xfrm>
          <a:prstGeom prst="rect">
            <a:avLst/>
          </a:prstGeom>
          <a:ln>
            <a:noFill/>
          </a:ln>
          <a:effectLst>
            <a:softEdge rad="112500"/>
          </a:effectLst>
        </p:spPr>
      </p:pic>
      <p:sp>
        <p:nvSpPr>
          <p:cNvPr id="16" name="TextBox 15">
            <a:extLst>
              <a:ext uri="{FF2B5EF4-FFF2-40B4-BE49-F238E27FC236}">
                <a16:creationId xmlns:a16="http://schemas.microsoft.com/office/drawing/2014/main" id="{6BBAF7D2-7784-22F3-79C1-7E538CAA571E}"/>
              </a:ext>
            </a:extLst>
          </p:cNvPr>
          <p:cNvSpPr txBox="1"/>
          <p:nvPr/>
        </p:nvSpPr>
        <p:spPr>
          <a:xfrm rot="7206078">
            <a:off x="537276" y="10035996"/>
            <a:ext cx="3051545" cy="1569660"/>
          </a:xfrm>
          <a:prstGeom prst="rect">
            <a:avLst/>
          </a:prstGeom>
          <a:noFill/>
        </p:spPr>
        <p:txBody>
          <a:bodyPr wrap="square" rtlCol="0">
            <a:spAutoFit/>
          </a:bodyPr>
          <a:lstStyle/>
          <a:p>
            <a:pPr algn="ctr"/>
            <a:r>
              <a:rPr lang="en-US" sz="4800" dirty="0">
                <a:solidFill>
                  <a:srgbClr val="666666"/>
                </a:solidFill>
                <a:latin typeface="Arial Black" panose="020B0A04020102020204" pitchFamily="34" charset="0"/>
              </a:rPr>
              <a:t>Thank You</a:t>
            </a:r>
            <a:endParaRPr lang="en-IN" sz="4800" dirty="0">
              <a:solidFill>
                <a:srgbClr val="666666"/>
              </a:solidFill>
              <a:latin typeface="Arial Black" panose="020B0A04020102020204" pitchFamily="34" charset="0"/>
            </a:endParaRPr>
          </a:p>
        </p:txBody>
      </p:sp>
      <p:pic>
        <p:nvPicPr>
          <p:cNvPr id="25" name="Picture 24" descr="A sign on a wall&#10;&#10;Description automatically generated">
            <a:extLst>
              <a:ext uri="{FF2B5EF4-FFF2-40B4-BE49-F238E27FC236}">
                <a16:creationId xmlns:a16="http://schemas.microsoft.com/office/drawing/2014/main" id="{C1AF8026-8F41-B388-6778-4F0175E47DA4}"/>
              </a:ext>
            </a:extLst>
          </p:cNvPr>
          <p:cNvPicPr>
            <a:picLocks noChangeAspect="1"/>
          </p:cNvPicPr>
          <p:nvPr/>
        </p:nvPicPr>
        <p:blipFill>
          <a:blip r:embed="rId12">
            <a:extLst>
              <a:ext uri="{28A0092B-C50C-407E-A947-70E740481C1C}">
                <a14:useLocalDpi xmlns:a14="http://schemas.microsoft.com/office/drawing/2010/main" val="0"/>
              </a:ext>
            </a:extLst>
          </a:blip>
          <a:srcRect l="27743" t="5483" r="35008" b="6797"/>
          <a:stretch>
            <a:fillRect/>
          </a:stretch>
        </p:blipFill>
        <p:spPr>
          <a:xfrm>
            <a:off x="1204223" y="1255231"/>
            <a:ext cx="1636036" cy="3810557"/>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26" name="Picture 25" descr="A screen with graphs and charts on it&#10;&#10;Description automatically generated">
            <a:extLst>
              <a:ext uri="{FF2B5EF4-FFF2-40B4-BE49-F238E27FC236}">
                <a16:creationId xmlns:a16="http://schemas.microsoft.com/office/drawing/2014/main" id="{6B372477-CF92-B586-4AAF-9C0C7B41D54F}"/>
              </a:ext>
            </a:extLst>
          </p:cNvPr>
          <p:cNvPicPr>
            <a:picLocks noChangeAspect="1"/>
          </p:cNvPicPr>
          <p:nvPr/>
        </p:nvPicPr>
        <p:blipFill>
          <a:blip r:embed="rId14">
            <a:extLst>
              <a:ext uri="{28A0092B-C50C-407E-A947-70E740481C1C}">
                <a14:useLocalDpi xmlns:a14="http://schemas.microsoft.com/office/drawing/2010/main" val="0"/>
              </a:ext>
            </a:extLst>
          </a:blip>
          <a:srcRect l="18937" t="4339" r="39973" b="10714"/>
          <a:stretch>
            <a:fillRect/>
          </a:stretch>
        </p:blipFill>
        <p:spPr>
          <a:xfrm rot="5797922">
            <a:off x="-469433" y="3490289"/>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27" name="Picture 26" descr="A black sign with gold letters on it&#10;&#10;Description automatically generated">
            <a:extLst>
              <a:ext uri="{FF2B5EF4-FFF2-40B4-BE49-F238E27FC236}">
                <a16:creationId xmlns:a16="http://schemas.microsoft.com/office/drawing/2014/main" id="{CE527D92-59CD-8829-2DA5-622860628212}"/>
              </a:ext>
            </a:extLst>
          </p:cNvPr>
          <p:cNvPicPr>
            <a:picLocks noChangeAspect="1"/>
          </p:cNvPicPr>
          <p:nvPr/>
        </p:nvPicPr>
        <p:blipFill>
          <a:blip r:embed="rId15">
            <a:extLst>
              <a:ext uri="{28A0092B-C50C-407E-A947-70E740481C1C}">
                <a14:useLocalDpi xmlns:a14="http://schemas.microsoft.com/office/drawing/2010/main" val="0"/>
              </a:ext>
            </a:extLst>
          </a:blip>
          <a:srcRect l="31564" t="11618" r="31273"/>
          <a:stretch>
            <a:fillRect/>
          </a:stretch>
        </p:blipFill>
        <p:spPr>
          <a:xfrm rot="16111197">
            <a:off x="-847775" y="292126"/>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28" name="Picture 27" descr="A black rectangular sign with white text on it&#10;&#10;Description automatically generated">
            <a:extLst>
              <a:ext uri="{FF2B5EF4-FFF2-40B4-BE49-F238E27FC236}">
                <a16:creationId xmlns:a16="http://schemas.microsoft.com/office/drawing/2014/main" id="{320235A7-C92B-E574-CC0F-4B749DF63890}"/>
              </a:ext>
            </a:extLst>
          </p:cNvPr>
          <p:cNvPicPr>
            <a:picLocks noChangeAspect="1"/>
          </p:cNvPicPr>
          <p:nvPr/>
        </p:nvPicPr>
        <p:blipFill>
          <a:blip r:embed="rId16">
            <a:extLst>
              <a:ext uri="{28A0092B-C50C-407E-A947-70E740481C1C}">
                <a14:useLocalDpi xmlns:a14="http://schemas.microsoft.com/office/drawing/2010/main" val="0"/>
              </a:ext>
            </a:extLst>
          </a:blip>
          <a:srcRect l="17050" t="5335" r="42670" b="5335"/>
          <a:stretch>
            <a:fillRect/>
          </a:stretch>
        </p:blipFill>
        <p:spPr>
          <a:xfrm rot="10964516">
            <a:off x="-2236413" y="2135159"/>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sp>
        <p:nvSpPr>
          <p:cNvPr id="11" name="Oval 10">
            <a:extLst>
              <a:ext uri="{FF2B5EF4-FFF2-40B4-BE49-F238E27FC236}">
                <a16:creationId xmlns:a16="http://schemas.microsoft.com/office/drawing/2014/main" id="{F2AA40CD-8691-5361-84C4-13487EACE041}"/>
              </a:ext>
            </a:extLst>
          </p:cNvPr>
          <p:cNvSpPr/>
          <p:nvPr/>
        </p:nvSpPr>
        <p:spPr>
          <a:xfrm rot="9192836">
            <a:off x="7593468" y="-3417307"/>
            <a:ext cx="1687047" cy="1687047"/>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logo with a dolphin&#10;&#10;Description automatically generated">
            <a:extLst>
              <a:ext uri="{FF2B5EF4-FFF2-40B4-BE49-F238E27FC236}">
                <a16:creationId xmlns:a16="http://schemas.microsoft.com/office/drawing/2014/main" id="{16A381FF-F712-07E5-773B-5E0F639BAB3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458908">
            <a:off x="6195700" y="-2285264"/>
            <a:ext cx="828280" cy="828280"/>
          </a:xfrm>
          <a:prstGeom prst="rect">
            <a:avLst/>
          </a:prstGeom>
        </p:spPr>
      </p:pic>
      <p:cxnSp>
        <p:nvCxnSpPr>
          <p:cNvPr id="13" name="Straight Connector 12">
            <a:extLst>
              <a:ext uri="{FF2B5EF4-FFF2-40B4-BE49-F238E27FC236}">
                <a16:creationId xmlns:a16="http://schemas.microsoft.com/office/drawing/2014/main" id="{5E8A2BCA-713A-19F7-3227-905CAB94F05B}"/>
              </a:ext>
            </a:extLst>
          </p:cNvPr>
          <p:cNvCxnSpPr>
            <a:cxnSpLocks/>
          </p:cNvCxnSpPr>
          <p:nvPr/>
        </p:nvCxnSpPr>
        <p:spPr>
          <a:xfrm rot="9192836" flipH="1">
            <a:off x="9586013" y="-2845534"/>
            <a:ext cx="197294" cy="35263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BB78791C-A9C1-DF52-ADB9-37A9EF5074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8868547">
            <a:off x="-1951913" y="-6333641"/>
            <a:ext cx="2686661" cy="1564862"/>
          </a:xfrm>
          <a:prstGeom prst="rect">
            <a:avLst/>
          </a:prstGeom>
          <a:effectLst>
            <a:softEdge rad="114300"/>
          </a:effectLst>
        </p:spPr>
      </p:pic>
      <p:pic>
        <p:nvPicPr>
          <p:cNvPr id="7" name="Picture 6" descr="A screenshot of a computer&#10;&#10;Description automatically generated">
            <a:extLst>
              <a:ext uri="{FF2B5EF4-FFF2-40B4-BE49-F238E27FC236}">
                <a16:creationId xmlns:a16="http://schemas.microsoft.com/office/drawing/2014/main" id="{487DEF7C-6F82-B9EE-64DF-AD920CCB7CD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8868547">
            <a:off x="4912800" y="-4394035"/>
            <a:ext cx="2618304" cy="1544081"/>
          </a:xfrm>
          <a:prstGeom prst="rect">
            <a:avLst/>
          </a:prstGeom>
          <a:effectLst>
            <a:softEdge rad="114300"/>
          </a:effectLst>
        </p:spPr>
      </p:pic>
      <p:pic>
        <p:nvPicPr>
          <p:cNvPr id="8" name="Picture 7" descr="A screenshot of a computer&#10;&#10;Description automatically generated">
            <a:extLst>
              <a:ext uri="{FF2B5EF4-FFF2-40B4-BE49-F238E27FC236}">
                <a16:creationId xmlns:a16="http://schemas.microsoft.com/office/drawing/2014/main" id="{3D68E2B2-DCCB-8C47-4112-C86FF03129DE}"/>
              </a:ext>
            </a:extLst>
          </p:cNvPr>
          <p:cNvPicPr>
            <a:picLocks noChangeAspect="1"/>
          </p:cNvPicPr>
          <p:nvPr/>
        </p:nvPicPr>
        <p:blipFill rotWithShape="1">
          <a:blip r:embed="rId20">
            <a:extLst>
              <a:ext uri="{28A0092B-C50C-407E-A947-70E740481C1C}">
                <a14:useLocalDpi xmlns:a14="http://schemas.microsoft.com/office/drawing/2010/main" val="0"/>
              </a:ext>
            </a:extLst>
          </a:blip>
          <a:srcRect b="13274"/>
          <a:stretch/>
        </p:blipFill>
        <p:spPr>
          <a:xfrm rot="8868547">
            <a:off x="-815956" y="-2606025"/>
            <a:ext cx="2847916" cy="1453995"/>
          </a:xfrm>
          <a:prstGeom prst="rect">
            <a:avLst/>
          </a:prstGeom>
          <a:effectLst>
            <a:softEdge rad="114300"/>
          </a:effectLst>
        </p:spPr>
      </p:pic>
    </p:spTree>
    <p:extLst>
      <p:ext uri="{BB962C8B-B14F-4D97-AF65-F5344CB8AC3E}">
        <p14:creationId xmlns:p14="http://schemas.microsoft.com/office/powerpoint/2010/main" val="275557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4" name="click.wav"/>
          </p:stSnd>
        </p:sndAc>
      </p:transition>
    </mc:Choice>
    <mc:Fallback xmlns="">
      <p:transition spd="slow">
        <p:fade/>
        <p:sndAc>
          <p:stSnd>
            <p:snd r:embed="rId21"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repeatCount="indefinite" fill="hold" display="0">
                  <p:stCondLst>
                    <p:cond delay="indefinite"/>
                  </p:stCondLst>
                </p:cTn>
                <p:tgtEl>
                  <p:spTgt spid="1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461665"/>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HOSPITALITY ANALYSIS</a:t>
            </a:r>
          </a:p>
        </p:txBody>
      </p:sp>
      <p:sp>
        <p:nvSpPr>
          <p:cNvPr id="164" name="TextBox 163">
            <a:extLst>
              <a:ext uri="{FF2B5EF4-FFF2-40B4-BE49-F238E27FC236}">
                <a16:creationId xmlns:a16="http://schemas.microsoft.com/office/drawing/2014/main" id="{FB33BB9B-C9C0-947E-7F3B-E51E3A7CECB7}"/>
              </a:ext>
            </a:extLst>
          </p:cNvPr>
          <p:cNvSpPr txBox="1"/>
          <p:nvPr/>
        </p:nvSpPr>
        <p:spPr>
          <a:xfrm>
            <a:off x="608002" y="157246"/>
            <a:ext cx="6249998" cy="85401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Key Takeaways</a:t>
            </a:r>
            <a:endParaRPr lang="en-IN" sz="4800" dirty="0">
              <a:solidFill>
                <a:schemeClr val="tx1">
                  <a:lumMod val="65000"/>
                  <a:lumOff val="35000"/>
                </a:schemeClr>
              </a:solidFill>
              <a:latin typeface="Arial Black" panose="020B0A04020102020204" pitchFamily="34" charset="0"/>
            </a:endParaRPr>
          </a:p>
        </p:txBody>
      </p:sp>
      <p:sp>
        <p:nvSpPr>
          <p:cNvPr id="156" name="TextBox 155">
            <a:extLst>
              <a:ext uri="{FF2B5EF4-FFF2-40B4-BE49-F238E27FC236}">
                <a16:creationId xmlns:a16="http://schemas.microsoft.com/office/drawing/2014/main" id="{67C9E0E5-0A7D-4E3F-7D15-03A7D957907E}"/>
              </a:ext>
            </a:extLst>
          </p:cNvPr>
          <p:cNvSpPr txBox="1"/>
          <p:nvPr/>
        </p:nvSpPr>
        <p:spPr>
          <a:xfrm>
            <a:off x="4497861" y="916791"/>
            <a:ext cx="5393370" cy="621708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 </a:t>
            </a:r>
            <a:r>
              <a:rPr lang="en-US" sz="2000" b="1" dirty="0">
                <a:latin typeface="Times New Roman" panose="02020603050405020304" pitchFamily="18" charset="0"/>
                <a:cs typeface="Times New Roman" panose="02020603050405020304" pitchFamily="18" charset="0"/>
              </a:rPr>
              <a:t>4. Platform Optimization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Focus on top-performing platforms like MakeYourTrip for partnerships.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Promote direct online bookings through exclusive deals.</a:t>
            </a:r>
          </a:p>
          <a:p>
            <a:r>
              <a:rPr lang="en-US" sz="2000" b="1" dirty="0">
                <a:latin typeface="Times New Roman" panose="02020603050405020304" pitchFamily="18" charset="0"/>
                <a:cs typeface="Times New Roman" panose="02020603050405020304" pitchFamily="18" charset="0"/>
              </a:rPr>
              <a:t>5. Property-Specific Strategies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Address challenges at underperforming properties with upgrades or targeted campaigns.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Partner with local attractions to enhance guest experiences and drive bookings.</a:t>
            </a:r>
          </a:p>
          <a:p>
            <a:r>
              <a:rPr lang="en-US" sz="2000" b="1" dirty="0">
                <a:latin typeface="Times New Roman" panose="02020603050405020304" pitchFamily="18" charset="0"/>
                <a:cs typeface="Times New Roman" panose="02020603050405020304" pitchFamily="18" charset="0"/>
              </a:rPr>
              <a:t>6. Room Class Performance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Enhance amenities for Standard and Premium classes to boost demand.</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Offer personalized discounts and upgrades for loyalty members.</a:t>
            </a:r>
          </a:p>
          <a:p>
            <a:r>
              <a:rPr lang="en-US" sz="2000" b="1" dirty="0">
                <a:latin typeface="Times New Roman" panose="02020603050405020304" pitchFamily="18" charset="0"/>
                <a:cs typeface="Times New Roman" panose="02020603050405020304" pitchFamily="18" charset="0"/>
              </a:rPr>
              <a:t>7. Addressing No-Shows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 partial prepayments to reduce cancellations.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Send automated check-in reminders to guests.</a:t>
            </a:r>
          </a:p>
          <a:p>
            <a:endParaRPr lang="en-IN" dirty="0">
              <a:latin typeface="Arial" panose="020B0604020202020204" pitchFamily="34" charset="0"/>
              <a:cs typeface="Arial" panose="020B0604020202020204" pitchFamily="34" charset="0"/>
            </a:endParaRPr>
          </a:p>
        </p:txBody>
      </p:sp>
      <p:pic>
        <p:nvPicPr>
          <p:cNvPr id="15" name="Picture 14" descr="A cartoon character with arms up and a message&#10;&#10;Description automatically generated with medium confidence">
            <a:extLst>
              <a:ext uri="{FF2B5EF4-FFF2-40B4-BE49-F238E27FC236}">
                <a16:creationId xmlns:a16="http://schemas.microsoft.com/office/drawing/2014/main" id="{8AC8211D-B041-0C4A-9AEB-0078FAD27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86" y="4958181"/>
            <a:ext cx="2323186" cy="1902319"/>
          </a:xfrm>
          <a:prstGeom prst="rect">
            <a:avLst/>
          </a:prstGeom>
        </p:spPr>
      </p:pic>
      <p:pic>
        <p:nvPicPr>
          <p:cNvPr id="17" name="Picture 16" descr="A person standing next to a piece of paper&#10;&#10;Description automatically generated">
            <a:extLst>
              <a:ext uri="{FF2B5EF4-FFF2-40B4-BE49-F238E27FC236}">
                <a16:creationId xmlns:a16="http://schemas.microsoft.com/office/drawing/2014/main" id="{307AEB6D-B7FF-0029-81D4-C4208810B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5134" y="157246"/>
            <a:ext cx="1687047" cy="1197718"/>
          </a:xfrm>
          <a:prstGeom prst="rect">
            <a:avLst/>
          </a:prstGeom>
        </p:spPr>
      </p:pic>
      <p:pic>
        <p:nvPicPr>
          <p:cNvPr id="20" name="Picture 19" descr="A person standing next to a couple of yellow wrapped presents&#10;&#10;Description automatically generated">
            <a:extLst>
              <a:ext uri="{FF2B5EF4-FFF2-40B4-BE49-F238E27FC236}">
                <a16:creationId xmlns:a16="http://schemas.microsoft.com/office/drawing/2014/main" id="{003C514A-8F8E-ADAD-64D2-2BF7A16B22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6621" y="57513"/>
            <a:ext cx="1883848" cy="1197718"/>
          </a:xfrm>
          <a:prstGeom prst="rect">
            <a:avLst/>
          </a:prstGeom>
        </p:spPr>
      </p:pic>
      <p:pic>
        <p:nvPicPr>
          <p:cNvPr id="24" name="Picture 23" descr="A person holding a picture on a picture&#10;&#10;Description automatically generated">
            <a:extLst>
              <a:ext uri="{FF2B5EF4-FFF2-40B4-BE49-F238E27FC236}">
                <a16:creationId xmlns:a16="http://schemas.microsoft.com/office/drawing/2014/main" id="{AE732446-2144-C921-B0AC-1F7CEBE7C2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8397" y="3924069"/>
            <a:ext cx="1776128" cy="1197718"/>
          </a:xfrm>
          <a:prstGeom prst="rect">
            <a:avLst/>
          </a:prstGeom>
        </p:spPr>
      </p:pic>
      <p:pic>
        <p:nvPicPr>
          <p:cNvPr id="30" name="Picture 29" descr="A person carrying a box&#10;&#10;Description automatically generated">
            <a:extLst>
              <a:ext uri="{FF2B5EF4-FFF2-40B4-BE49-F238E27FC236}">
                <a16:creationId xmlns:a16="http://schemas.microsoft.com/office/drawing/2014/main" id="{A121ED8B-523B-C1F0-087A-A6BC12FCFF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2241" y="791462"/>
            <a:ext cx="2201117" cy="1654659"/>
          </a:xfrm>
          <a:prstGeom prst="rect">
            <a:avLst/>
          </a:prstGeom>
        </p:spPr>
      </p:pic>
      <p:pic>
        <p:nvPicPr>
          <p:cNvPr id="32" name="Picture 31" descr="A person putting a folder into a file&#10;&#10;Description automatically generated">
            <a:extLst>
              <a:ext uri="{FF2B5EF4-FFF2-40B4-BE49-F238E27FC236}">
                <a16:creationId xmlns:a16="http://schemas.microsoft.com/office/drawing/2014/main" id="{03A4D605-0916-7A62-C7E6-1F1DC4A138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46282" y="5065788"/>
            <a:ext cx="2803796" cy="1752373"/>
          </a:xfrm>
          <a:prstGeom prst="rect">
            <a:avLst/>
          </a:prstGeom>
        </p:spPr>
      </p:pic>
      <p:pic>
        <p:nvPicPr>
          <p:cNvPr id="35" name="Picture 34" descr="A person standing next to a cell phone&#10;&#10;Description automatically generated">
            <a:extLst>
              <a:ext uri="{FF2B5EF4-FFF2-40B4-BE49-F238E27FC236}">
                <a16:creationId xmlns:a16="http://schemas.microsoft.com/office/drawing/2014/main" id="{D51A8DEB-4035-357E-D082-2CF411BE92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22799" y="5434480"/>
            <a:ext cx="1375062" cy="1197718"/>
          </a:xfrm>
          <a:prstGeom prst="rect">
            <a:avLst/>
          </a:prstGeom>
        </p:spPr>
      </p:pic>
      <p:pic>
        <p:nvPicPr>
          <p:cNvPr id="49" name="Picture 48" descr="A sign on a wall&#10;&#10;Description automatically generated">
            <a:extLst>
              <a:ext uri="{FF2B5EF4-FFF2-40B4-BE49-F238E27FC236}">
                <a16:creationId xmlns:a16="http://schemas.microsoft.com/office/drawing/2014/main" id="{AE7A953E-7E4D-0117-5730-4C387F4DAC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65671" y="2328036"/>
            <a:ext cx="2404798" cy="2378413"/>
          </a:xfrm>
          <a:prstGeom prst="rect">
            <a:avLst/>
          </a:prstGeom>
          <a:effectLst>
            <a:softEdge rad="266700"/>
          </a:effectLst>
        </p:spPr>
      </p:pic>
      <p:pic>
        <p:nvPicPr>
          <p:cNvPr id="14" name="Video 4" title="Rotating pastel circles animation">
            <a:hlinkClick r:id="" action="ppaction://media"/>
            <a:extLst>
              <a:ext uri="{FF2B5EF4-FFF2-40B4-BE49-F238E27FC236}">
                <a16:creationId xmlns:a16="http://schemas.microsoft.com/office/drawing/2014/main" id="{A8167B24-1B5C-63BC-707C-671D112A36AD}"/>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rot="6950300">
            <a:off x="3400333" y="11040612"/>
            <a:ext cx="12192000" cy="6858001"/>
          </a:xfrm>
          <a:prstGeom prst="rect">
            <a:avLst/>
          </a:prstGeom>
          <a:ln>
            <a:noFill/>
          </a:ln>
          <a:effectLst>
            <a:softEdge rad="112500"/>
          </a:effectLst>
        </p:spPr>
      </p:pic>
      <p:sp>
        <p:nvSpPr>
          <p:cNvPr id="16" name="TextBox 15">
            <a:extLst>
              <a:ext uri="{FF2B5EF4-FFF2-40B4-BE49-F238E27FC236}">
                <a16:creationId xmlns:a16="http://schemas.microsoft.com/office/drawing/2014/main" id="{6BBAF7D2-7784-22F3-79C1-7E538CAA571E}"/>
              </a:ext>
            </a:extLst>
          </p:cNvPr>
          <p:cNvSpPr txBox="1"/>
          <p:nvPr/>
        </p:nvSpPr>
        <p:spPr>
          <a:xfrm rot="7206078">
            <a:off x="537276" y="10035996"/>
            <a:ext cx="3051545" cy="1569660"/>
          </a:xfrm>
          <a:prstGeom prst="rect">
            <a:avLst/>
          </a:prstGeom>
          <a:noFill/>
        </p:spPr>
        <p:txBody>
          <a:bodyPr wrap="square" rtlCol="0">
            <a:spAutoFit/>
          </a:bodyPr>
          <a:lstStyle/>
          <a:p>
            <a:pPr algn="ctr"/>
            <a:r>
              <a:rPr lang="en-US" sz="4800" dirty="0">
                <a:solidFill>
                  <a:srgbClr val="666666"/>
                </a:solidFill>
                <a:latin typeface="Arial Black" panose="020B0A04020102020204" pitchFamily="34" charset="0"/>
              </a:rPr>
              <a:t>Thank You</a:t>
            </a:r>
            <a:endParaRPr lang="en-IN" sz="4800" dirty="0">
              <a:solidFill>
                <a:srgbClr val="666666"/>
              </a:solidFill>
              <a:latin typeface="Arial Black" panose="020B0A04020102020204" pitchFamily="34" charset="0"/>
            </a:endParaRPr>
          </a:p>
        </p:txBody>
      </p:sp>
      <p:pic>
        <p:nvPicPr>
          <p:cNvPr id="25" name="Picture 24" descr="A sign on a wall&#10;&#10;Description automatically generated">
            <a:extLst>
              <a:ext uri="{FF2B5EF4-FFF2-40B4-BE49-F238E27FC236}">
                <a16:creationId xmlns:a16="http://schemas.microsoft.com/office/drawing/2014/main" id="{C1AF8026-8F41-B388-6778-4F0175E47DA4}"/>
              </a:ext>
            </a:extLst>
          </p:cNvPr>
          <p:cNvPicPr>
            <a:picLocks noChangeAspect="1"/>
          </p:cNvPicPr>
          <p:nvPr/>
        </p:nvPicPr>
        <p:blipFill>
          <a:blip r:embed="rId12">
            <a:extLst>
              <a:ext uri="{28A0092B-C50C-407E-A947-70E740481C1C}">
                <a14:useLocalDpi xmlns:a14="http://schemas.microsoft.com/office/drawing/2010/main" val="0"/>
              </a:ext>
            </a:extLst>
          </a:blip>
          <a:srcRect l="27743" t="5483" r="35008" b="6797"/>
          <a:stretch>
            <a:fillRect/>
          </a:stretch>
        </p:blipFill>
        <p:spPr>
          <a:xfrm>
            <a:off x="1204223" y="1255231"/>
            <a:ext cx="1636036" cy="3810557"/>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26" name="Picture 25" descr="A screen with graphs and charts on it&#10;&#10;Description automatically generated">
            <a:extLst>
              <a:ext uri="{FF2B5EF4-FFF2-40B4-BE49-F238E27FC236}">
                <a16:creationId xmlns:a16="http://schemas.microsoft.com/office/drawing/2014/main" id="{6B372477-CF92-B586-4AAF-9C0C7B41D54F}"/>
              </a:ext>
            </a:extLst>
          </p:cNvPr>
          <p:cNvPicPr>
            <a:picLocks noChangeAspect="1"/>
          </p:cNvPicPr>
          <p:nvPr/>
        </p:nvPicPr>
        <p:blipFill>
          <a:blip r:embed="rId14">
            <a:extLst>
              <a:ext uri="{28A0092B-C50C-407E-A947-70E740481C1C}">
                <a14:useLocalDpi xmlns:a14="http://schemas.microsoft.com/office/drawing/2010/main" val="0"/>
              </a:ext>
            </a:extLst>
          </a:blip>
          <a:srcRect l="18937" t="4339" r="39973" b="10714"/>
          <a:stretch>
            <a:fillRect/>
          </a:stretch>
        </p:blipFill>
        <p:spPr>
          <a:xfrm rot="5797922">
            <a:off x="-469433" y="3490289"/>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27" name="Picture 26" descr="A black sign with gold letters on it&#10;&#10;Description automatically generated">
            <a:extLst>
              <a:ext uri="{FF2B5EF4-FFF2-40B4-BE49-F238E27FC236}">
                <a16:creationId xmlns:a16="http://schemas.microsoft.com/office/drawing/2014/main" id="{CE527D92-59CD-8829-2DA5-622860628212}"/>
              </a:ext>
            </a:extLst>
          </p:cNvPr>
          <p:cNvPicPr>
            <a:picLocks noChangeAspect="1"/>
          </p:cNvPicPr>
          <p:nvPr/>
        </p:nvPicPr>
        <p:blipFill>
          <a:blip r:embed="rId15">
            <a:extLst>
              <a:ext uri="{28A0092B-C50C-407E-A947-70E740481C1C}">
                <a14:useLocalDpi xmlns:a14="http://schemas.microsoft.com/office/drawing/2010/main" val="0"/>
              </a:ext>
            </a:extLst>
          </a:blip>
          <a:srcRect l="31564" t="11618" r="31273"/>
          <a:stretch>
            <a:fillRect/>
          </a:stretch>
        </p:blipFill>
        <p:spPr>
          <a:xfrm rot="16111197">
            <a:off x="-847775" y="292126"/>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28" name="Picture 27" descr="A black rectangular sign with white text on it&#10;&#10;Description automatically generated">
            <a:extLst>
              <a:ext uri="{FF2B5EF4-FFF2-40B4-BE49-F238E27FC236}">
                <a16:creationId xmlns:a16="http://schemas.microsoft.com/office/drawing/2014/main" id="{320235A7-C92B-E574-CC0F-4B749DF63890}"/>
              </a:ext>
            </a:extLst>
          </p:cNvPr>
          <p:cNvPicPr>
            <a:picLocks noChangeAspect="1"/>
          </p:cNvPicPr>
          <p:nvPr/>
        </p:nvPicPr>
        <p:blipFill>
          <a:blip r:embed="rId16">
            <a:extLst>
              <a:ext uri="{28A0092B-C50C-407E-A947-70E740481C1C}">
                <a14:useLocalDpi xmlns:a14="http://schemas.microsoft.com/office/drawing/2010/main" val="0"/>
              </a:ext>
            </a:extLst>
          </a:blip>
          <a:srcRect l="17050" t="5335" r="42670" b="5335"/>
          <a:stretch>
            <a:fillRect/>
          </a:stretch>
        </p:blipFill>
        <p:spPr>
          <a:xfrm rot="10964516">
            <a:off x="-2236413" y="2135159"/>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sp>
        <p:nvSpPr>
          <p:cNvPr id="11" name="Oval 10">
            <a:extLst>
              <a:ext uri="{FF2B5EF4-FFF2-40B4-BE49-F238E27FC236}">
                <a16:creationId xmlns:a16="http://schemas.microsoft.com/office/drawing/2014/main" id="{F2AA40CD-8691-5361-84C4-13487EACE041}"/>
              </a:ext>
            </a:extLst>
          </p:cNvPr>
          <p:cNvSpPr/>
          <p:nvPr/>
        </p:nvSpPr>
        <p:spPr>
          <a:xfrm rot="9192836">
            <a:off x="7593468" y="-3417307"/>
            <a:ext cx="1687047" cy="1687047"/>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logo with a dolphin&#10;&#10;Description automatically generated">
            <a:extLst>
              <a:ext uri="{FF2B5EF4-FFF2-40B4-BE49-F238E27FC236}">
                <a16:creationId xmlns:a16="http://schemas.microsoft.com/office/drawing/2014/main" id="{16A381FF-F712-07E5-773B-5E0F639BAB3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458908">
            <a:off x="6195700" y="-2285264"/>
            <a:ext cx="828280" cy="828280"/>
          </a:xfrm>
          <a:prstGeom prst="rect">
            <a:avLst/>
          </a:prstGeom>
        </p:spPr>
      </p:pic>
      <p:cxnSp>
        <p:nvCxnSpPr>
          <p:cNvPr id="13" name="Straight Connector 12">
            <a:extLst>
              <a:ext uri="{FF2B5EF4-FFF2-40B4-BE49-F238E27FC236}">
                <a16:creationId xmlns:a16="http://schemas.microsoft.com/office/drawing/2014/main" id="{5E8A2BCA-713A-19F7-3227-905CAB94F05B}"/>
              </a:ext>
            </a:extLst>
          </p:cNvPr>
          <p:cNvCxnSpPr>
            <a:cxnSpLocks/>
          </p:cNvCxnSpPr>
          <p:nvPr/>
        </p:nvCxnSpPr>
        <p:spPr>
          <a:xfrm rot="9192836" flipH="1">
            <a:off x="9586013" y="-2845534"/>
            <a:ext cx="197294" cy="35263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360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4" name="click.wav"/>
          </p:stSnd>
        </p:sndAc>
      </p:transition>
    </mc:Choice>
    <mc:Fallback xmlns="">
      <p:transition spd="slow">
        <p:fade/>
        <p:sndAc>
          <p:stSnd>
            <p:snd r:embed="rId21"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repeatCount="indefinite"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Rotating pastel circles animation">
            <a:hlinkClick r:id="" action="ppaction://media"/>
            <a:extLst>
              <a:ext uri="{FF2B5EF4-FFF2-40B4-BE49-F238E27FC236}">
                <a16:creationId xmlns:a16="http://schemas.microsoft.com/office/drawing/2014/main" id="{57A2DBEA-21B3-F768-EDD1-2651FEC67C6D}"/>
              </a:ext>
            </a:extLst>
          </p:cNvPr>
          <p:cNvPicPr>
            <a:picLocks noChangeAspect="1"/>
          </p:cNvPicPr>
          <p:nvPr>
            <a:videoFile r:link="rId2"/>
            <p:extLst>
              <p:ext uri="{DAA4B4D4-6D71-4841-9C94-3DE7FCFB9230}">
                <p14:media xmlns:p14="http://schemas.microsoft.com/office/powerpoint/2010/main" r:embed="rId1"/>
              </p:ext>
            </p:extLst>
          </p:nvPr>
        </p:nvPicPr>
        <p:blipFill>
          <a:blip r:embed="rId6">
            <a:lum contrast="36000"/>
          </a:blip>
          <a:stretch>
            <a:fillRect/>
          </a:stretch>
        </p:blipFill>
        <p:spPr>
          <a:xfrm>
            <a:off x="0" y="-1"/>
            <a:ext cx="12192000" cy="6858001"/>
          </a:xfrm>
          <a:prstGeom prst="rect">
            <a:avLst/>
          </a:prstGeom>
          <a:ln>
            <a:noFill/>
          </a:ln>
          <a:effectLst>
            <a:softEdge rad="112500"/>
          </a:effectLst>
        </p:spPr>
      </p:pic>
      <p:sp>
        <p:nvSpPr>
          <p:cNvPr id="6" name="TextBox 5">
            <a:extLst>
              <a:ext uri="{FF2B5EF4-FFF2-40B4-BE49-F238E27FC236}">
                <a16:creationId xmlns:a16="http://schemas.microsoft.com/office/drawing/2014/main" id="{005ECA44-995C-0301-8729-3CC52283AFEB}"/>
              </a:ext>
            </a:extLst>
          </p:cNvPr>
          <p:cNvSpPr txBox="1"/>
          <p:nvPr/>
        </p:nvSpPr>
        <p:spPr>
          <a:xfrm>
            <a:off x="4465674" y="2541181"/>
            <a:ext cx="3051545" cy="1569660"/>
          </a:xfrm>
          <a:prstGeom prst="rect">
            <a:avLst/>
          </a:prstGeom>
          <a:noFill/>
        </p:spPr>
        <p:txBody>
          <a:bodyPr wrap="square" rtlCol="0">
            <a:spAutoFit/>
          </a:bodyPr>
          <a:lstStyle/>
          <a:p>
            <a:pPr algn="ctr"/>
            <a:r>
              <a:rPr lang="en-US" sz="4800" dirty="0">
                <a:solidFill>
                  <a:srgbClr val="666666"/>
                </a:solidFill>
                <a:effectLst>
                  <a:outerShdw blurRad="50800" dist="38100" dir="2700000" algn="tl" rotWithShape="0">
                    <a:srgbClr val="FFC000">
                      <a:alpha val="40000"/>
                    </a:srgbClr>
                  </a:outerShdw>
                </a:effectLst>
                <a:latin typeface="Arial Black" panose="020B0A04020102020204" pitchFamily="34" charset="0"/>
              </a:rPr>
              <a:t>Thank You</a:t>
            </a:r>
            <a:endParaRPr lang="en-IN" sz="4800" dirty="0">
              <a:solidFill>
                <a:srgbClr val="666666"/>
              </a:solidFill>
              <a:effectLst>
                <a:outerShdw blurRad="50800" dist="38100" dir="2700000" algn="tl" rotWithShape="0">
                  <a:srgbClr val="FFC000">
                    <a:alpha val="40000"/>
                  </a:srgbClr>
                </a:outerShdw>
              </a:effectLst>
              <a:latin typeface="Arial Black" panose="020B0A04020102020204" pitchFamily="34" charset="0"/>
            </a:endParaRPr>
          </a:p>
        </p:txBody>
      </p:sp>
      <p:pic>
        <p:nvPicPr>
          <p:cNvPr id="2" name="Picture 1" descr="A cartoon character with arms up and a message&#10;&#10;Description automatically generated with medium confidence">
            <a:extLst>
              <a:ext uri="{FF2B5EF4-FFF2-40B4-BE49-F238E27FC236}">
                <a16:creationId xmlns:a16="http://schemas.microsoft.com/office/drawing/2014/main" id="{D443F784-D0D7-1E71-42A8-B1764472D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501039">
            <a:off x="-37815" y="-2712379"/>
            <a:ext cx="1121814" cy="918587"/>
          </a:xfrm>
          <a:prstGeom prst="rect">
            <a:avLst/>
          </a:prstGeom>
        </p:spPr>
      </p:pic>
      <p:pic>
        <p:nvPicPr>
          <p:cNvPr id="3" name="Picture 2" descr="A person standing next to a piece of paper&#10;&#10;Description automatically generated">
            <a:extLst>
              <a:ext uri="{FF2B5EF4-FFF2-40B4-BE49-F238E27FC236}">
                <a16:creationId xmlns:a16="http://schemas.microsoft.com/office/drawing/2014/main" id="{F91BBA21-B6E1-14D9-A9E8-7CAB7B56C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501039">
            <a:off x="5194480" y="-7452217"/>
            <a:ext cx="814637" cy="578351"/>
          </a:xfrm>
          <a:prstGeom prst="rect">
            <a:avLst/>
          </a:prstGeom>
        </p:spPr>
      </p:pic>
      <p:pic>
        <p:nvPicPr>
          <p:cNvPr id="4" name="Picture 3" descr="A person standing next to a couple of yellow wrapped presents&#10;&#10;Description automatically generated">
            <a:extLst>
              <a:ext uri="{FF2B5EF4-FFF2-40B4-BE49-F238E27FC236}">
                <a16:creationId xmlns:a16="http://schemas.microsoft.com/office/drawing/2014/main" id="{AC681B4C-607A-FCED-E4FD-08F234C093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501039">
            <a:off x="8993640" y="-7420669"/>
            <a:ext cx="909668" cy="578351"/>
          </a:xfrm>
          <a:prstGeom prst="rect">
            <a:avLst/>
          </a:prstGeom>
        </p:spPr>
      </p:pic>
      <p:pic>
        <p:nvPicPr>
          <p:cNvPr id="7" name="Picture 6" descr="A person holding a picture on a picture&#10;&#10;Description automatically generated">
            <a:extLst>
              <a:ext uri="{FF2B5EF4-FFF2-40B4-BE49-F238E27FC236}">
                <a16:creationId xmlns:a16="http://schemas.microsoft.com/office/drawing/2014/main" id="{9198E2BE-56D7-911F-AFB9-EBF31A81AB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8501039">
            <a:off x="2146620" y="-3834932"/>
            <a:ext cx="857652" cy="578351"/>
          </a:xfrm>
          <a:prstGeom prst="rect">
            <a:avLst/>
          </a:prstGeom>
        </p:spPr>
      </p:pic>
      <p:pic>
        <p:nvPicPr>
          <p:cNvPr id="8" name="Picture 7" descr="A person carrying a box&#10;&#10;Description automatically generated">
            <a:extLst>
              <a:ext uri="{FF2B5EF4-FFF2-40B4-BE49-F238E27FC236}">
                <a16:creationId xmlns:a16="http://schemas.microsoft.com/office/drawing/2014/main" id="{61C47743-09D1-732D-873E-9094B2287D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501039">
            <a:off x="2205222" y="-6973972"/>
            <a:ext cx="1062870" cy="798998"/>
          </a:xfrm>
          <a:prstGeom prst="rect">
            <a:avLst/>
          </a:prstGeom>
        </p:spPr>
      </p:pic>
      <p:pic>
        <p:nvPicPr>
          <p:cNvPr id="9" name="Picture 8" descr="A person putting a folder into a file&#10;&#10;Description automatically generated">
            <a:extLst>
              <a:ext uri="{FF2B5EF4-FFF2-40B4-BE49-F238E27FC236}">
                <a16:creationId xmlns:a16="http://schemas.microsoft.com/office/drawing/2014/main" id="{F154CF13-0AEE-ABC2-CBFD-EB70AF21AB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8501039">
            <a:off x="8114926" y="-2568713"/>
            <a:ext cx="1353890" cy="846181"/>
          </a:xfrm>
          <a:prstGeom prst="rect">
            <a:avLst/>
          </a:prstGeom>
        </p:spPr>
      </p:pic>
      <p:pic>
        <p:nvPicPr>
          <p:cNvPr id="10" name="Picture 9" descr="A person standing next to a cell phone&#10;&#10;Description automatically generated">
            <a:extLst>
              <a:ext uri="{FF2B5EF4-FFF2-40B4-BE49-F238E27FC236}">
                <a16:creationId xmlns:a16="http://schemas.microsoft.com/office/drawing/2014/main" id="{02E78B8B-5D7D-ED03-3B8E-9C499FBACD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8501039">
            <a:off x="4916283" y="-2443141"/>
            <a:ext cx="856002" cy="745602"/>
          </a:xfrm>
          <a:prstGeom prst="rect">
            <a:avLst/>
          </a:prstGeom>
        </p:spPr>
      </p:pic>
      <p:pic>
        <p:nvPicPr>
          <p:cNvPr id="11" name="Picture 10" descr="A sign on a wall&#10;&#10;Description automatically generated">
            <a:extLst>
              <a:ext uri="{FF2B5EF4-FFF2-40B4-BE49-F238E27FC236}">
                <a16:creationId xmlns:a16="http://schemas.microsoft.com/office/drawing/2014/main" id="{9156FBD3-A53E-1405-2484-AB6B595A19C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8501039">
            <a:off x="8892793" y="-5302925"/>
            <a:ext cx="1161223" cy="1148482"/>
          </a:xfrm>
          <a:prstGeom prst="rect">
            <a:avLst/>
          </a:prstGeom>
          <a:effectLst>
            <a:softEdge rad="266700"/>
          </a:effectLst>
        </p:spPr>
      </p:pic>
      <p:pic>
        <p:nvPicPr>
          <p:cNvPr id="12" name="Picture 11" descr="A sign on a wall&#10;&#10;Description automatically generated">
            <a:extLst>
              <a:ext uri="{FF2B5EF4-FFF2-40B4-BE49-F238E27FC236}">
                <a16:creationId xmlns:a16="http://schemas.microsoft.com/office/drawing/2014/main" id="{F19CCA09-6EE8-D938-30EC-0404B8B6F410}"/>
              </a:ext>
            </a:extLst>
          </p:cNvPr>
          <p:cNvPicPr>
            <a:picLocks noChangeAspect="1"/>
          </p:cNvPicPr>
          <p:nvPr/>
        </p:nvPicPr>
        <p:blipFill>
          <a:blip r:embed="rId14">
            <a:extLst>
              <a:ext uri="{28A0092B-C50C-407E-A947-70E740481C1C}">
                <a14:useLocalDpi xmlns:a14="http://schemas.microsoft.com/office/drawing/2010/main" val="0"/>
              </a:ext>
            </a:extLst>
          </a:blip>
          <a:srcRect l="27743" t="5483" r="35008" b="6797"/>
          <a:stretch>
            <a:fillRect/>
          </a:stretch>
        </p:blipFill>
        <p:spPr>
          <a:xfrm rot="8501039">
            <a:off x="58947" y="-6419208"/>
            <a:ext cx="790005" cy="184003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spTree>
    <p:extLst>
      <p:ext uri="{BB962C8B-B14F-4D97-AF65-F5344CB8AC3E}">
        <p14:creationId xmlns:p14="http://schemas.microsoft.com/office/powerpoint/2010/main" val="4075381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5" name="click.wav"/>
          </p:stSnd>
        </p:sndAc>
      </p:transition>
    </mc:Choice>
    <mc:Fallback xmlns="">
      <p:transition spd="slow">
        <p:fade/>
        <p:sndAc>
          <p:stSnd>
            <p:snd r:embed="rId15"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BC01E77-B1DB-3309-1FE9-EBBBBE7A0512}"/>
              </a:ext>
            </a:extLst>
          </p:cNvPr>
          <p:cNvSpPr txBox="1"/>
          <p:nvPr/>
        </p:nvSpPr>
        <p:spPr>
          <a:xfrm>
            <a:off x="5157534" y="3041143"/>
            <a:ext cx="2036710"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HOSPITALITY ANALYSIS</a:t>
            </a:r>
            <a:endParaRPr lang="en-IN" sz="2000" b="1" dirty="0">
              <a:latin typeface="Arial" panose="020B0604020202020204" pitchFamily="34" charset="0"/>
              <a:cs typeface="Arial" panose="020B0604020202020204" pitchFamily="34" charset="0"/>
            </a:endParaRPr>
          </a:p>
        </p:txBody>
      </p:sp>
      <p:pic>
        <p:nvPicPr>
          <p:cNvPr id="8" name="Picture 7" descr="A sign on a wall&#10;&#10;Description automatically generated">
            <a:extLst>
              <a:ext uri="{FF2B5EF4-FFF2-40B4-BE49-F238E27FC236}">
                <a16:creationId xmlns:a16="http://schemas.microsoft.com/office/drawing/2014/main" id="{B38BAEEC-2C24-D443-1428-3C3017AD3A96}"/>
              </a:ext>
            </a:extLst>
          </p:cNvPr>
          <p:cNvPicPr>
            <a:picLocks noChangeAspect="1"/>
          </p:cNvPicPr>
          <p:nvPr/>
        </p:nvPicPr>
        <p:blipFill>
          <a:blip r:embed="rId4">
            <a:extLst>
              <a:ext uri="{28A0092B-C50C-407E-A947-70E740481C1C}">
                <a14:useLocalDpi xmlns:a14="http://schemas.microsoft.com/office/drawing/2010/main" val="0"/>
              </a:ext>
            </a:extLst>
          </a:blip>
          <a:srcRect l="27743" t="5483" r="35008" b="6797"/>
          <a:stretch>
            <a:fillRect/>
          </a:stretch>
        </p:blipFill>
        <p:spPr>
          <a:xfrm rot="5400000">
            <a:off x="5690831" y="3507820"/>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9" name="Picture 8" descr="A screen with graphs and charts on it&#10;&#10;Description automatically generated">
            <a:extLst>
              <a:ext uri="{FF2B5EF4-FFF2-40B4-BE49-F238E27FC236}">
                <a16:creationId xmlns:a16="http://schemas.microsoft.com/office/drawing/2014/main" id="{ED660BE5-D4A3-8174-DCCE-71043EB04ADB}"/>
              </a:ext>
            </a:extLst>
          </p:cNvPr>
          <p:cNvPicPr>
            <a:picLocks noChangeAspect="1"/>
          </p:cNvPicPr>
          <p:nvPr/>
        </p:nvPicPr>
        <p:blipFill>
          <a:blip r:embed="rId5">
            <a:extLst>
              <a:ext uri="{28A0092B-C50C-407E-A947-70E740481C1C}">
                <a14:useLocalDpi xmlns:a14="http://schemas.microsoft.com/office/drawing/2010/main" val="0"/>
              </a:ext>
            </a:extLst>
          </a:blip>
          <a:srcRect l="18937" t="4339" r="39973" b="10714"/>
          <a:stretch>
            <a:fillRect/>
          </a:stretch>
        </p:blipFill>
        <p:spPr>
          <a:xfrm rot="11197922">
            <a:off x="3836473" y="2181621"/>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10" name="Picture 9" descr="A black sign with gold letters on it&#10;&#10;Description automatically generated">
            <a:extLst>
              <a:ext uri="{FF2B5EF4-FFF2-40B4-BE49-F238E27FC236}">
                <a16:creationId xmlns:a16="http://schemas.microsoft.com/office/drawing/2014/main" id="{2F349DAC-9AD0-2785-4E96-D93E3C619B14}"/>
              </a:ext>
            </a:extLst>
          </p:cNvPr>
          <p:cNvPicPr>
            <a:picLocks noChangeAspect="1"/>
          </p:cNvPicPr>
          <p:nvPr/>
        </p:nvPicPr>
        <p:blipFill>
          <a:blip r:embed="rId6">
            <a:extLst>
              <a:ext uri="{28A0092B-C50C-407E-A947-70E740481C1C}">
                <a14:useLocalDpi xmlns:a14="http://schemas.microsoft.com/office/drawing/2010/main" val="0"/>
              </a:ext>
            </a:extLst>
          </a:blip>
          <a:srcRect l="31564" t="11618" r="31273"/>
          <a:stretch>
            <a:fillRect/>
          </a:stretch>
        </p:blipFill>
        <p:spPr>
          <a:xfrm rot="21511197">
            <a:off x="7073627" y="1683849"/>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11" name="Picture 10" descr="A black rectangular sign with white text on it&#10;&#10;Description automatically generated">
            <a:extLst>
              <a:ext uri="{FF2B5EF4-FFF2-40B4-BE49-F238E27FC236}">
                <a16:creationId xmlns:a16="http://schemas.microsoft.com/office/drawing/2014/main" id="{69D64C39-2F39-1EC0-6985-3049A77E804C}"/>
              </a:ext>
            </a:extLst>
          </p:cNvPr>
          <p:cNvPicPr>
            <a:picLocks noChangeAspect="1"/>
          </p:cNvPicPr>
          <p:nvPr/>
        </p:nvPicPr>
        <p:blipFill>
          <a:blip r:embed="rId7">
            <a:extLst>
              <a:ext uri="{28A0092B-C50C-407E-A947-70E740481C1C}">
                <a14:useLocalDpi xmlns:a14="http://schemas.microsoft.com/office/drawing/2010/main" val="0"/>
              </a:ext>
            </a:extLst>
          </a:blip>
          <a:srcRect l="17050" t="5335" r="42670" b="5335"/>
          <a:stretch>
            <a:fillRect/>
          </a:stretch>
        </p:blipFill>
        <p:spPr>
          <a:xfrm rot="16364516">
            <a:off x="5206935" y="353195"/>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pic>
        <p:nvPicPr>
          <p:cNvPr id="218" name="Picture 217" descr="A person standing in front of a graph&#10;&#10;Description automatically generated">
            <a:extLst>
              <a:ext uri="{FF2B5EF4-FFF2-40B4-BE49-F238E27FC236}">
                <a16:creationId xmlns:a16="http://schemas.microsoft.com/office/drawing/2014/main" id="{06C3A2DD-54BB-4DA8-BD8C-F9A0E9DBB3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845637">
            <a:off x="606654" y="9886323"/>
            <a:ext cx="2381429" cy="1565712"/>
          </a:xfrm>
          <a:prstGeom prst="rect">
            <a:avLst/>
          </a:prstGeom>
        </p:spPr>
      </p:pic>
      <p:pic>
        <p:nvPicPr>
          <p:cNvPr id="219" name="Picture 218" descr="A person and person touching a screen&#10;&#10;Description automatically generated">
            <a:extLst>
              <a:ext uri="{FF2B5EF4-FFF2-40B4-BE49-F238E27FC236}">
                <a16:creationId xmlns:a16="http://schemas.microsoft.com/office/drawing/2014/main" id="{E0423FE6-4A50-6FD4-C992-82EF6029AA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845637">
            <a:off x="3388202" y="9746534"/>
            <a:ext cx="2947372" cy="1900154"/>
          </a:xfrm>
          <a:prstGeom prst="rect">
            <a:avLst/>
          </a:prstGeom>
        </p:spPr>
      </p:pic>
      <p:pic>
        <p:nvPicPr>
          <p:cNvPr id="220" name="Picture 219" descr="A person standing in front of a graph&#10;&#10;Description automatically generated">
            <a:extLst>
              <a:ext uri="{FF2B5EF4-FFF2-40B4-BE49-F238E27FC236}">
                <a16:creationId xmlns:a16="http://schemas.microsoft.com/office/drawing/2014/main" id="{3187AD46-DB25-7885-A2D9-149C557A19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3845637">
            <a:off x="892405" y="12424080"/>
            <a:ext cx="2164667" cy="1730959"/>
          </a:xfrm>
          <a:prstGeom prst="rect">
            <a:avLst/>
          </a:prstGeom>
        </p:spPr>
      </p:pic>
      <p:pic>
        <p:nvPicPr>
          <p:cNvPr id="221" name="Picture 220" descr="A person leaning on a sign&#10;&#10;Description automatically generated">
            <a:extLst>
              <a:ext uri="{FF2B5EF4-FFF2-40B4-BE49-F238E27FC236}">
                <a16:creationId xmlns:a16="http://schemas.microsoft.com/office/drawing/2014/main" id="{624B81C4-ADA7-12A0-F22A-096B13B61A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845637">
            <a:off x="2649865" y="12895617"/>
            <a:ext cx="3219606" cy="2439945"/>
          </a:xfrm>
          <a:prstGeom prst="rect">
            <a:avLst/>
          </a:prstGeom>
        </p:spPr>
      </p:pic>
      <p:pic>
        <p:nvPicPr>
          <p:cNvPr id="222" name="Picture 221" descr="A person standing in front of a pie chart&#10;&#10;Description automatically generated">
            <a:extLst>
              <a:ext uri="{FF2B5EF4-FFF2-40B4-BE49-F238E27FC236}">
                <a16:creationId xmlns:a16="http://schemas.microsoft.com/office/drawing/2014/main" id="{4487AEB4-60F0-A791-31E1-E48907FBE2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3845637">
            <a:off x="10103186" y="12162178"/>
            <a:ext cx="2088814" cy="1605089"/>
          </a:xfrm>
          <a:prstGeom prst="rect">
            <a:avLst/>
          </a:prstGeom>
        </p:spPr>
      </p:pic>
      <p:pic>
        <p:nvPicPr>
          <p:cNvPr id="223" name="Picture 222" descr="A person standing next to a graph&#10;&#10;Description automatically generated">
            <a:extLst>
              <a:ext uri="{FF2B5EF4-FFF2-40B4-BE49-F238E27FC236}">
                <a16:creationId xmlns:a16="http://schemas.microsoft.com/office/drawing/2014/main" id="{59BF0EF7-C3FB-304B-B8D3-A43C5206C2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845637">
            <a:off x="6319039" y="11902798"/>
            <a:ext cx="3421888" cy="2372509"/>
          </a:xfrm>
          <a:prstGeom prst="rect">
            <a:avLst/>
          </a:prstGeom>
        </p:spPr>
      </p:pic>
      <p:pic>
        <p:nvPicPr>
          <p:cNvPr id="224" name="Picture 223">
            <a:extLst>
              <a:ext uri="{FF2B5EF4-FFF2-40B4-BE49-F238E27FC236}">
                <a16:creationId xmlns:a16="http://schemas.microsoft.com/office/drawing/2014/main" id="{D0AF8D4E-A2BF-6AC8-9C30-F4811B3A09FB}"/>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rot="3845637">
            <a:off x="7645857" y="8543180"/>
            <a:ext cx="3835400" cy="3835400"/>
          </a:xfrm>
          <a:prstGeom prst="rect">
            <a:avLst/>
          </a:prstGeom>
          <a:effectLst>
            <a:softEdge rad="330200"/>
          </a:effectLst>
        </p:spPr>
      </p:pic>
    </p:spTree>
    <p:extLst>
      <p:ext uri="{BB962C8B-B14F-4D97-AF65-F5344CB8AC3E}">
        <p14:creationId xmlns:p14="http://schemas.microsoft.com/office/powerpoint/2010/main" val="163043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14" name="click.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holding a clipboard with a plus and a cross&#10;&#10;Description automatically generated">
            <a:extLst>
              <a:ext uri="{FF2B5EF4-FFF2-40B4-BE49-F238E27FC236}">
                <a16:creationId xmlns:a16="http://schemas.microsoft.com/office/drawing/2014/main" id="{EB3B82EF-8D84-C8C0-82D2-08763709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28" y="3589325"/>
            <a:ext cx="4104677" cy="3639997"/>
          </a:xfrm>
          <a:prstGeom prst="rect">
            <a:avLst/>
          </a:prstGeom>
        </p:spPr>
      </p:pic>
      <p:pic>
        <p:nvPicPr>
          <p:cNvPr id="14" name="Picture 13" descr="A person holding a piece of paper&#10;&#10;Description automatically generated">
            <a:extLst>
              <a:ext uri="{FF2B5EF4-FFF2-40B4-BE49-F238E27FC236}">
                <a16:creationId xmlns:a16="http://schemas.microsoft.com/office/drawing/2014/main" id="{BEE32ACF-F25D-6363-0BEB-D81B6E4E2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902" y="1712938"/>
            <a:ext cx="2936098" cy="2433378"/>
          </a:xfrm>
          <a:prstGeom prst="rect">
            <a:avLst/>
          </a:prstGeom>
        </p:spPr>
      </p:pic>
      <p:pic>
        <p:nvPicPr>
          <p:cNvPr id="10" name="Picture 9" descr="A cartoon of a person holding a piece of paper&#10;&#10;Description automatically generated">
            <a:extLst>
              <a:ext uri="{FF2B5EF4-FFF2-40B4-BE49-F238E27FC236}">
                <a16:creationId xmlns:a16="http://schemas.microsoft.com/office/drawing/2014/main" id="{502EEFED-FFA7-AD73-3BD6-9DD699B0A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3902" y="841077"/>
            <a:ext cx="2689420" cy="1977787"/>
          </a:xfrm>
          <a:prstGeom prst="rect">
            <a:avLst/>
          </a:prstGeom>
        </p:spPr>
      </p:pic>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461665"/>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HOSPITALITY ANALYSIS</a:t>
            </a:r>
          </a:p>
        </p:txBody>
      </p:sp>
      <p:sp>
        <p:nvSpPr>
          <p:cNvPr id="164" name="TextBox 163">
            <a:extLst>
              <a:ext uri="{FF2B5EF4-FFF2-40B4-BE49-F238E27FC236}">
                <a16:creationId xmlns:a16="http://schemas.microsoft.com/office/drawing/2014/main" id="{FB33BB9B-C9C0-947E-7F3B-E51E3A7CECB7}"/>
              </a:ext>
            </a:extLst>
          </p:cNvPr>
          <p:cNvSpPr txBox="1"/>
          <p:nvPr/>
        </p:nvSpPr>
        <p:spPr>
          <a:xfrm>
            <a:off x="608002" y="157246"/>
            <a:ext cx="3824297" cy="83099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Summary</a:t>
            </a:r>
            <a:endParaRPr lang="en-IN" sz="4800" dirty="0">
              <a:solidFill>
                <a:schemeClr val="tx1">
                  <a:lumMod val="65000"/>
                  <a:lumOff val="35000"/>
                </a:schemeClr>
              </a:solidFill>
              <a:latin typeface="Arial Black" panose="020B0A04020102020204" pitchFamily="34" charset="0"/>
            </a:endParaRPr>
          </a:p>
        </p:txBody>
      </p:sp>
      <p:pic>
        <p:nvPicPr>
          <p:cNvPr id="2" name="Picture 1" descr="A sign on a wall&#10;&#10;Description automatically generated">
            <a:extLst>
              <a:ext uri="{FF2B5EF4-FFF2-40B4-BE49-F238E27FC236}">
                <a16:creationId xmlns:a16="http://schemas.microsoft.com/office/drawing/2014/main" id="{7743885C-526C-75E8-3B4F-61655EA5EC08}"/>
              </a:ext>
            </a:extLst>
          </p:cNvPr>
          <p:cNvPicPr>
            <a:picLocks noChangeAspect="1"/>
          </p:cNvPicPr>
          <p:nvPr/>
        </p:nvPicPr>
        <p:blipFill>
          <a:blip r:embed="rId6">
            <a:extLst>
              <a:ext uri="{28A0092B-C50C-407E-A947-70E740481C1C}">
                <a14:useLocalDpi xmlns:a14="http://schemas.microsoft.com/office/drawing/2010/main" val="0"/>
              </a:ext>
            </a:extLst>
          </a:blip>
          <a:srcRect l="27743" t="5483" r="35008" b="6797"/>
          <a:stretch>
            <a:fillRect/>
          </a:stretch>
        </p:blipFill>
        <p:spPr>
          <a:xfrm rot="10362676">
            <a:off x="-2164292" y="2410200"/>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3" name="Picture 2" descr="A screen with graphs and charts on it&#10;&#10;Description automatically generated">
            <a:extLst>
              <a:ext uri="{FF2B5EF4-FFF2-40B4-BE49-F238E27FC236}">
                <a16:creationId xmlns:a16="http://schemas.microsoft.com/office/drawing/2014/main" id="{5553DD3C-58EC-1A64-4173-5838C8BF1472}"/>
              </a:ext>
            </a:extLst>
          </p:cNvPr>
          <p:cNvPicPr>
            <a:picLocks noChangeAspect="1"/>
          </p:cNvPicPr>
          <p:nvPr/>
        </p:nvPicPr>
        <p:blipFill>
          <a:blip r:embed="rId7">
            <a:extLst>
              <a:ext uri="{28A0092B-C50C-407E-A947-70E740481C1C}">
                <a14:useLocalDpi xmlns:a14="http://schemas.microsoft.com/office/drawing/2010/main" val="0"/>
              </a:ext>
            </a:extLst>
          </a:blip>
          <a:srcRect l="18937" t="4339" r="39973" b="10714"/>
          <a:stretch>
            <a:fillRect/>
          </a:stretch>
        </p:blipFill>
        <p:spPr>
          <a:xfrm rot="16160598">
            <a:off x="-1108475" y="500578"/>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4" name="Picture 3" descr="A black sign with gold letters on it&#10;&#10;Description automatically generated">
            <a:extLst>
              <a:ext uri="{FF2B5EF4-FFF2-40B4-BE49-F238E27FC236}">
                <a16:creationId xmlns:a16="http://schemas.microsoft.com/office/drawing/2014/main" id="{FE4DD2E5-5D79-17D1-9BC7-BEFB087FBDC5}"/>
              </a:ext>
            </a:extLst>
          </p:cNvPr>
          <p:cNvPicPr>
            <a:picLocks noChangeAspect="1"/>
          </p:cNvPicPr>
          <p:nvPr/>
        </p:nvPicPr>
        <p:blipFill>
          <a:blip r:embed="rId8">
            <a:extLst>
              <a:ext uri="{28A0092B-C50C-407E-A947-70E740481C1C}">
                <a14:useLocalDpi xmlns:a14="http://schemas.microsoft.com/office/drawing/2010/main" val="0"/>
              </a:ext>
            </a:extLst>
          </a:blip>
          <a:srcRect l="31564" t="11618" r="31273"/>
          <a:stretch>
            <a:fillRect/>
          </a:stretch>
        </p:blipFill>
        <p:spPr>
          <a:xfrm rot="4873873">
            <a:off x="-174762" y="3534734"/>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5" name="Picture 4" descr="A black rectangular sign with white text on it&#10;&#10;Description automatically generated">
            <a:extLst>
              <a:ext uri="{FF2B5EF4-FFF2-40B4-BE49-F238E27FC236}">
                <a16:creationId xmlns:a16="http://schemas.microsoft.com/office/drawing/2014/main" id="{C0A40779-9A4F-0BB9-24B7-0EAAD2383CCB}"/>
              </a:ext>
            </a:extLst>
          </p:cNvPr>
          <p:cNvPicPr>
            <a:picLocks noChangeAspect="1"/>
          </p:cNvPicPr>
          <p:nvPr/>
        </p:nvPicPr>
        <p:blipFill>
          <a:blip r:embed="rId9">
            <a:extLst>
              <a:ext uri="{28A0092B-C50C-407E-A947-70E740481C1C}">
                <a14:useLocalDpi xmlns:a14="http://schemas.microsoft.com/office/drawing/2010/main" val="0"/>
              </a:ext>
            </a:extLst>
          </a:blip>
          <a:srcRect l="17050" t="5335" r="42670" b="5335"/>
          <a:stretch>
            <a:fillRect/>
          </a:stretch>
        </p:blipFill>
        <p:spPr>
          <a:xfrm rot="21327192">
            <a:off x="1071176" y="968369"/>
            <a:ext cx="1803854" cy="3987777"/>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pic>
        <p:nvPicPr>
          <p:cNvPr id="8" name="Picture 7" descr="A black rectangular sign with white text on it&#10;&#10;Description automatically generated">
            <a:extLst>
              <a:ext uri="{FF2B5EF4-FFF2-40B4-BE49-F238E27FC236}">
                <a16:creationId xmlns:a16="http://schemas.microsoft.com/office/drawing/2014/main" id="{20F2EE7F-5B7C-93B0-1CB1-243DD6E42E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2830" y="3619080"/>
            <a:ext cx="3249170" cy="3238920"/>
          </a:xfrm>
          <a:prstGeom prst="rect">
            <a:avLst/>
          </a:prstGeom>
          <a:effectLst>
            <a:softEdge rad="304800"/>
          </a:effectLst>
        </p:spPr>
      </p:pic>
      <p:sp>
        <p:nvSpPr>
          <p:cNvPr id="156" name="TextBox 155">
            <a:extLst>
              <a:ext uri="{FF2B5EF4-FFF2-40B4-BE49-F238E27FC236}">
                <a16:creationId xmlns:a16="http://schemas.microsoft.com/office/drawing/2014/main" id="{67C9E0E5-0A7D-4E3F-7D15-03A7D957907E}"/>
              </a:ext>
            </a:extLst>
          </p:cNvPr>
          <p:cNvSpPr txBox="1"/>
          <p:nvPr/>
        </p:nvSpPr>
        <p:spPr>
          <a:xfrm>
            <a:off x="3900537" y="633327"/>
            <a:ext cx="5525066" cy="6524863"/>
          </a:xfrm>
          <a:prstGeom prst="rect">
            <a:avLst/>
          </a:prstGeom>
          <a:noFill/>
        </p:spPr>
        <p:txBody>
          <a:bodyPr wrap="square" rtlCol="0">
            <a:spAutoFit/>
          </a:bodyPr>
          <a:lstStyle/>
          <a:p>
            <a:r>
              <a:rPr lang="en-US" sz="2000" dirty="0"/>
              <a:t> </a:t>
            </a: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Hospitality Data Analysis Project</a:t>
            </a:r>
            <a:r>
              <a:rPr lang="en-US" sz="2000" dirty="0">
                <a:latin typeface="Times New Roman" panose="02020603050405020304" pitchFamily="18" charset="0"/>
                <a:cs typeface="Times New Roman" panose="02020603050405020304" pitchFamily="18" charset="0"/>
              </a:rPr>
              <a:t> is a comprehensive study designed to analyze and interpret key metrics in the hotel industry, focusing on bookings, revenue, and customer behavior. By leveraging detailed datasets from a hospitality business, this project seeks to uncover patterns, trends, and actionable insights that can enhance decision-making and operational efficiency for hotel management.</a:t>
            </a:r>
          </a:p>
          <a:p>
            <a:r>
              <a:rPr lang="en-US" sz="2000" dirty="0">
                <a:latin typeface="Times New Roman" panose="02020603050405020304" pitchFamily="18" charset="0"/>
                <a:cs typeface="Times New Roman" panose="02020603050405020304" pitchFamily="18" charset="0"/>
              </a:rPr>
              <a:t>The primary goal of this project is to explore how hotels can optimize their operations and maximize revenue through data-driven insights. The study aims to identify key factors affecting revenue generation, customer booking patterns, and operational performance metrics like occupancy and cancellation rates. With the rise of competitive markets in the hospitality sector, having a clear understanding of customer preferences and operational challenges is essential for maintaining profitability and guest satisfaction.</a:t>
            </a:r>
          </a:p>
          <a:p>
            <a:endParaRPr lang="en-IN" dirty="0">
              <a:latin typeface="Arial" panose="020B0604020202020204" pitchFamily="34" charset="0"/>
              <a:cs typeface="Arial" panose="020B0604020202020204" pitchFamily="34" charset="0"/>
            </a:endParaRPr>
          </a:p>
        </p:txBody>
      </p:sp>
      <p:pic>
        <p:nvPicPr>
          <p:cNvPr id="54" name="Picture 53" descr="A person standing in front of a spiral notebook&#10;&#10;Description automatically generated">
            <a:extLst>
              <a:ext uri="{FF2B5EF4-FFF2-40B4-BE49-F238E27FC236}">
                <a16:creationId xmlns:a16="http://schemas.microsoft.com/office/drawing/2014/main" id="{9FF65AD7-58DD-B1F0-F7CE-8F0934939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1888" y="-29484"/>
            <a:ext cx="2386385" cy="1977787"/>
          </a:xfrm>
          <a:prstGeom prst="rect">
            <a:avLst/>
          </a:prstGeom>
        </p:spPr>
      </p:pic>
      <p:sp>
        <p:nvSpPr>
          <p:cNvPr id="45" name="Rectangle: Rounded Corners 44">
            <a:extLst>
              <a:ext uri="{FF2B5EF4-FFF2-40B4-BE49-F238E27FC236}">
                <a16:creationId xmlns:a16="http://schemas.microsoft.com/office/drawing/2014/main" id="{40C94249-D999-FA0D-4F60-C29F7C22A044}"/>
              </a:ext>
            </a:extLst>
          </p:cNvPr>
          <p:cNvSpPr/>
          <p:nvPr/>
        </p:nvSpPr>
        <p:spPr>
          <a:xfrm rot="8877563">
            <a:off x="2150409" y="12323645"/>
            <a:ext cx="3281135" cy="169873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solidFill>
                  <a:schemeClr val="tx1">
                    <a:lumMod val="65000"/>
                    <a:lumOff val="35000"/>
                  </a:schemeClr>
                </a:solidFill>
                <a:latin typeface="Arial Black" panose="020B0A04020102020204" pitchFamily="34" charset="0"/>
              </a:rPr>
              <a:t>Dashboard</a:t>
            </a:r>
            <a:endParaRPr lang="en-IN" sz="2600" dirty="0"/>
          </a:p>
        </p:txBody>
      </p:sp>
      <p:pic>
        <p:nvPicPr>
          <p:cNvPr id="46" name="Picture 45" descr="A green and white x on a white sheet of paper&#10;&#10;Description automatically generated">
            <a:extLst>
              <a:ext uri="{FF2B5EF4-FFF2-40B4-BE49-F238E27FC236}">
                <a16:creationId xmlns:a16="http://schemas.microsoft.com/office/drawing/2014/main" id="{E93850B6-E1ED-8711-B96A-1733B0D614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815846">
            <a:off x="1652410" y="9835624"/>
            <a:ext cx="1390366" cy="1390366"/>
          </a:xfrm>
          <a:prstGeom prst="rect">
            <a:avLst/>
          </a:prstGeom>
        </p:spPr>
      </p:pic>
      <p:pic>
        <p:nvPicPr>
          <p:cNvPr id="47" name="Picture 46" descr="A group of colorful crosses&#10;&#10;Description automatically generated">
            <a:extLst>
              <a:ext uri="{FF2B5EF4-FFF2-40B4-BE49-F238E27FC236}">
                <a16:creationId xmlns:a16="http://schemas.microsoft.com/office/drawing/2014/main" id="{24647A01-CB1F-E326-D679-F0F5E5122F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9400875">
            <a:off x="3242350" y="9889070"/>
            <a:ext cx="1097254" cy="1097254"/>
          </a:xfrm>
          <a:prstGeom prst="rect">
            <a:avLst/>
          </a:prstGeom>
        </p:spPr>
      </p:pic>
      <p:pic>
        <p:nvPicPr>
          <p:cNvPr id="48" name="Picture 47" descr="A yellow and purple rectangular object with lines&#10;&#10;Description automatically generated">
            <a:extLst>
              <a:ext uri="{FF2B5EF4-FFF2-40B4-BE49-F238E27FC236}">
                <a16:creationId xmlns:a16="http://schemas.microsoft.com/office/drawing/2014/main" id="{0D14B757-B8FF-A353-5309-C92EE02792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899275">
            <a:off x="358375" y="10789898"/>
            <a:ext cx="1326975" cy="1326975"/>
          </a:xfrm>
          <a:prstGeom prst="rect">
            <a:avLst/>
          </a:prstGeom>
        </p:spPr>
      </p:pic>
      <p:pic>
        <p:nvPicPr>
          <p:cNvPr id="49" name="Picture 48" descr="A logo with a dolphin&#10;&#10;Description automatically generated">
            <a:extLst>
              <a:ext uri="{FF2B5EF4-FFF2-40B4-BE49-F238E27FC236}">
                <a16:creationId xmlns:a16="http://schemas.microsoft.com/office/drawing/2014/main" id="{631E7E5F-46F1-F29A-37B7-D0A6F35A54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295915">
            <a:off x="-204706" y="12512722"/>
            <a:ext cx="1313205" cy="1313205"/>
          </a:xfrm>
          <a:prstGeom prst="rect">
            <a:avLst/>
          </a:prstGeom>
        </p:spPr>
      </p:pic>
      <p:sp>
        <p:nvSpPr>
          <p:cNvPr id="50" name="Arc 49">
            <a:extLst>
              <a:ext uri="{FF2B5EF4-FFF2-40B4-BE49-F238E27FC236}">
                <a16:creationId xmlns:a16="http://schemas.microsoft.com/office/drawing/2014/main" id="{E4924C81-C915-B2B7-D20D-A188C00647A7}"/>
              </a:ext>
            </a:extLst>
          </p:cNvPr>
          <p:cNvSpPr/>
          <p:nvPr/>
        </p:nvSpPr>
        <p:spPr>
          <a:xfrm rot="6876220">
            <a:off x="-2079310" y="8877509"/>
            <a:ext cx="1164742" cy="1347034"/>
          </a:xfrm>
          <a:prstGeom prst="arc">
            <a:avLst/>
          </a:prstGeom>
          <a:noFill/>
          <a:ln w="1270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51" name="Oval 50">
            <a:extLst>
              <a:ext uri="{FF2B5EF4-FFF2-40B4-BE49-F238E27FC236}">
                <a16:creationId xmlns:a16="http://schemas.microsoft.com/office/drawing/2014/main" id="{95159B29-2533-46A8-B850-B5F2AFD7B312}"/>
              </a:ext>
            </a:extLst>
          </p:cNvPr>
          <p:cNvSpPr/>
          <p:nvPr/>
        </p:nvSpPr>
        <p:spPr>
          <a:xfrm rot="2128370">
            <a:off x="8729360" y="8876535"/>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screen with graphs and charts on it&#10;&#10;Description automatically generated">
            <a:extLst>
              <a:ext uri="{FF2B5EF4-FFF2-40B4-BE49-F238E27FC236}">
                <a16:creationId xmlns:a16="http://schemas.microsoft.com/office/drawing/2014/main" id="{A8C2F9E1-88BA-FEB8-6901-099E63034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059659">
            <a:off x="5363048" y="9298552"/>
            <a:ext cx="1391159" cy="1386784"/>
          </a:xfrm>
          <a:prstGeom prst="rect">
            <a:avLst/>
          </a:prstGeom>
          <a:effectLst>
            <a:softEdge rad="114300"/>
          </a:effectLst>
        </p:spPr>
      </p:pic>
      <p:pic>
        <p:nvPicPr>
          <p:cNvPr id="15" name="Picture 14">
            <a:extLst>
              <a:ext uri="{FF2B5EF4-FFF2-40B4-BE49-F238E27FC236}">
                <a16:creationId xmlns:a16="http://schemas.microsoft.com/office/drawing/2014/main" id="{CBB62E3D-E245-8F27-1F5B-155D187181F8}"/>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rot="8861687">
            <a:off x="6863560" y="-6145020"/>
            <a:ext cx="1859176" cy="1859176"/>
          </a:xfrm>
          <a:prstGeom prst="rect">
            <a:avLst/>
          </a:prstGeom>
          <a:effectLst>
            <a:softEdge rad="330200"/>
          </a:effectLst>
        </p:spPr>
      </p:pic>
      <p:pic>
        <p:nvPicPr>
          <p:cNvPr id="16" name="Picture 15" descr="A person standing in front of a graph&#10;&#10;Description automatically generated">
            <a:extLst>
              <a:ext uri="{FF2B5EF4-FFF2-40B4-BE49-F238E27FC236}">
                <a16:creationId xmlns:a16="http://schemas.microsoft.com/office/drawing/2014/main" id="{92E16B12-DA0F-EA41-0DB9-E2D9AF78B2E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8861687">
            <a:off x="1029417" y="-6003381"/>
            <a:ext cx="1154377" cy="758965"/>
          </a:xfrm>
          <a:prstGeom prst="rect">
            <a:avLst/>
          </a:prstGeom>
        </p:spPr>
      </p:pic>
      <p:pic>
        <p:nvPicPr>
          <p:cNvPr id="17" name="Picture 16" descr="A person and person touching a screen&#10;&#10;Description automatically generated">
            <a:extLst>
              <a:ext uri="{FF2B5EF4-FFF2-40B4-BE49-F238E27FC236}">
                <a16:creationId xmlns:a16="http://schemas.microsoft.com/office/drawing/2014/main" id="{9142842C-5451-8353-951A-D0860AA8936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8861687">
            <a:off x="3107366" y="-6003381"/>
            <a:ext cx="1428713" cy="921083"/>
          </a:xfrm>
          <a:prstGeom prst="rect">
            <a:avLst/>
          </a:prstGeom>
        </p:spPr>
      </p:pic>
      <p:pic>
        <p:nvPicPr>
          <p:cNvPr id="19" name="Picture 18" descr="A person leaning on a sign&#10;&#10;Description automatically generated">
            <a:extLst>
              <a:ext uri="{FF2B5EF4-FFF2-40B4-BE49-F238E27FC236}">
                <a16:creationId xmlns:a16="http://schemas.microsoft.com/office/drawing/2014/main" id="{D4B853EF-8919-737D-9C38-575323A1DF3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8861687">
            <a:off x="3813628" y="-4208494"/>
            <a:ext cx="1560676" cy="1182742"/>
          </a:xfrm>
          <a:prstGeom prst="rect">
            <a:avLst/>
          </a:prstGeom>
        </p:spPr>
      </p:pic>
      <p:pic>
        <p:nvPicPr>
          <p:cNvPr id="20" name="Picture 19" descr="A person standing in front of a pie chart&#10;&#10;Description automatically generated">
            <a:extLst>
              <a:ext uri="{FF2B5EF4-FFF2-40B4-BE49-F238E27FC236}">
                <a16:creationId xmlns:a16="http://schemas.microsoft.com/office/drawing/2014/main" id="{DC24C1C2-4C89-605C-2566-C7112608777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8861687">
            <a:off x="8397134" y="-2679024"/>
            <a:ext cx="1012534" cy="778053"/>
          </a:xfrm>
          <a:prstGeom prst="rect">
            <a:avLst/>
          </a:prstGeom>
        </p:spPr>
      </p:pic>
      <p:pic>
        <p:nvPicPr>
          <p:cNvPr id="21" name="Picture 20" descr="A person standing next to a graph&#10;&#10;Description automatically generated">
            <a:extLst>
              <a:ext uri="{FF2B5EF4-FFF2-40B4-BE49-F238E27FC236}">
                <a16:creationId xmlns:a16="http://schemas.microsoft.com/office/drawing/2014/main" id="{97FE76DF-1FE7-04F2-A2D7-509F4067ED4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8861687">
            <a:off x="6098034" y="-1700989"/>
            <a:ext cx="1658730" cy="1150053"/>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08F991DC-3429-2A4C-A34E-904266D4271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8861687">
            <a:off x="1821660" y="-4765214"/>
            <a:ext cx="952483" cy="696422"/>
          </a:xfrm>
          <a:prstGeom prst="rect">
            <a:avLst/>
          </a:prstGeom>
        </p:spPr>
      </p:pic>
      <p:pic>
        <p:nvPicPr>
          <p:cNvPr id="26" name="Picture 25" descr="A person standing in front of a computer monitor&#10;&#10;Description automatically generated">
            <a:extLst>
              <a:ext uri="{FF2B5EF4-FFF2-40B4-BE49-F238E27FC236}">
                <a16:creationId xmlns:a16="http://schemas.microsoft.com/office/drawing/2014/main" id="{A1B68C26-3A24-9D30-FDF5-7CCF75A7B13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7604317">
            <a:off x="7358880" y="14631072"/>
            <a:ext cx="2142702" cy="1194661"/>
          </a:xfrm>
          <a:prstGeom prst="rect">
            <a:avLst/>
          </a:prstGeom>
        </p:spPr>
      </p:pic>
      <p:pic>
        <p:nvPicPr>
          <p:cNvPr id="28" name="Picture 27" descr="A person standing in front of a plant&#10;&#10;Description automatically generated">
            <a:extLst>
              <a:ext uri="{FF2B5EF4-FFF2-40B4-BE49-F238E27FC236}">
                <a16:creationId xmlns:a16="http://schemas.microsoft.com/office/drawing/2014/main" id="{ECF338D4-3019-543E-6DF6-C52878D8D1B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7604317">
            <a:off x="3434433" y="14487557"/>
            <a:ext cx="1729462" cy="1264522"/>
          </a:xfrm>
          <a:prstGeom prst="rect">
            <a:avLst/>
          </a:prstGeom>
        </p:spPr>
      </p:pic>
      <p:pic>
        <p:nvPicPr>
          <p:cNvPr id="30" name="Picture 29" descr="A person walking next to a computer monitor&#10;&#10;Description automatically generated">
            <a:extLst>
              <a:ext uri="{FF2B5EF4-FFF2-40B4-BE49-F238E27FC236}">
                <a16:creationId xmlns:a16="http://schemas.microsoft.com/office/drawing/2014/main" id="{4F0240CA-FC20-5C93-71C1-118CCF7368D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7604317">
            <a:off x="6387853" y="9775607"/>
            <a:ext cx="1960013" cy="1308814"/>
          </a:xfrm>
          <a:prstGeom prst="rect">
            <a:avLst/>
          </a:prstGeom>
        </p:spPr>
      </p:pic>
    </p:spTree>
    <p:extLst>
      <p:ext uri="{BB962C8B-B14F-4D97-AF65-F5344CB8AC3E}">
        <p14:creationId xmlns:p14="http://schemas.microsoft.com/office/powerpoint/2010/main" val="56784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4" name="click.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HOSPITALITY</a:t>
            </a:r>
          </a:p>
          <a:p>
            <a:r>
              <a:rPr lang="en-US" sz="1200" b="1" dirty="0">
                <a:latin typeface="Arial" panose="020B0604020202020204" pitchFamily="34" charset="0"/>
                <a:cs typeface="Arial" panose="020B0604020202020204" pitchFamily="34" charset="0"/>
              </a:rPr>
              <a:t>ANALYSIS</a:t>
            </a:r>
            <a:endParaRPr lang="en-IN" sz="1200" b="1" dirty="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67C9E0E5-0A7D-4E3F-7D15-03A7D957907E}"/>
              </a:ext>
            </a:extLst>
          </p:cNvPr>
          <p:cNvSpPr txBox="1"/>
          <p:nvPr/>
        </p:nvSpPr>
        <p:spPr>
          <a:xfrm>
            <a:off x="3234733" y="3440003"/>
            <a:ext cx="4699426" cy="3693319"/>
          </a:xfrm>
          <a:prstGeom prst="rect">
            <a:avLst/>
          </a:prstGeom>
          <a:noFill/>
        </p:spPr>
        <p:txBody>
          <a:bodyPr wrap="square" rtlCol="0">
            <a:spAutoFit/>
          </a:bodyPr>
          <a:lstStyle/>
          <a:p>
            <a:pPr marL="342900" indent="-342900" algn="just">
              <a:buAutoNum type="arabicPeriod"/>
            </a:pPr>
            <a:r>
              <a:rPr lang="en-US" dirty="0">
                <a:latin typeface="Times New Roman" panose="02020603050405020304" pitchFamily="18" charset="0"/>
                <a:cs typeface="Times New Roman" panose="02020603050405020304" pitchFamily="18" charset="0"/>
              </a:rPr>
              <a:t> Total Revenue</a:t>
            </a:r>
          </a:p>
          <a:p>
            <a:pPr marL="342900" indent="-342900" algn="just">
              <a:buAutoNum type="arabicPeriod"/>
            </a:pPr>
            <a:r>
              <a:rPr lang="en-US" dirty="0">
                <a:latin typeface="Times New Roman" panose="02020603050405020304" pitchFamily="18" charset="0"/>
                <a:cs typeface="Times New Roman" panose="02020603050405020304" pitchFamily="18" charset="0"/>
              </a:rPr>
              <a:t>Cancellation Rate</a:t>
            </a:r>
          </a:p>
          <a:p>
            <a:pPr marL="342900" indent="-342900" algn="just">
              <a:buAutoNum type="arabicPeriod"/>
            </a:pPr>
            <a:r>
              <a:rPr lang="en-US" dirty="0">
                <a:latin typeface="Times New Roman" panose="02020603050405020304" pitchFamily="18" charset="0"/>
                <a:cs typeface="Times New Roman" panose="02020603050405020304" pitchFamily="18" charset="0"/>
              </a:rPr>
              <a:t>Occupancy</a:t>
            </a:r>
          </a:p>
          <a:p>
            <a:pPr marL="342900" indent="-342900" algn="just">
              <a:buAutoNum type="arabicPeriod"/>
            </a:pPr>
            <a:r>
              <a:rPr lang="en-US" dirty="0">
                <a:latin typeface="Times New Roman" panose="02020603050405020304" pitchFamily="18" charset="0"/>
                <a:cs typeface="Times New Roman" panose="02020603050405020304" pitchFamily="18" charset="0"/>
              </a:rPr>
              <a:t>Total Booking</a:t>
            </a:r>
          </a:p>
          <a:p>
            <a:pPr marL="342900" indent="-342900" algn="just">
              <a:buAutoNum type="arabicPeriod"/>
            </a:pPr>
            <a:r>
              <a:rPr lang="en-US" dirty="0">
                <a:latin typeface="Times New Roman" panose="02020603050405020304" pitchFamily="18" charset="0"/>
                <a:cs typeface="Times New Roman" panose="02020603050405020304" pitchFamily="18" charset="0"/>
              </a:rPr>
              <a:t>Utilize Capacity </a:t>
            </a:r>
          </a:p>
          <a:p>
            <a:pPr marL="342900" indent="-342900" algn="just">
              <a:buAutoNum type="arabicPeriod"/>
            </a:pPr>
            <a:r>
              <a:rPr lang="en-US" dirty="0">
                <a:latin typeface="Times New Roman" panose="02020603050405020304" pitchFamily="18" charset="0"/>
                <a:cs typeface="Times New Roman" panose="02020603050405020304" pitchFamily="18" charset="0"/>
              </a:rPr>
              <a:t>Trend Analysis</a:t>
            </a:r>
          </a:p>
          <a:p>
            <a:pPr marL="342900" indent="-342900" algn="just">
              <a:buAutoNum type="arabicPeriod"/>
            </a:pPr>
            <a:r>
              <a:rPr lang="en-US" dirty="0">
                <a:latin typeface="Times New Roman" panose="02020603050405020304" pitchFamily="18" charset="0"/>
                <a:cs typeface="Times New Roman" panose="02020603050405020304" pitchFamily="18" charset="0"/>
              </a:rPr>
              <a:t>Weekday &amp; Weekend revenue and bookings</a:t>
            </a:r>
          </a:p>
          <a:p>
            <a:pPr marL="342900" indent="-342900" algn="just">
              <a:buAutoNum type="arabicPeriod"/>
            </a:pPr>
            <a:r>
              <a:rPr lang="en-US" dirty="0">
                <a:latin typeface="Times New Roman" panose="02020603050405020304" pitchFamily="18" charset="0"/>
                <a:cs typeface="Times New Roman" panose="02020603050405020304" pitchFamily="18" charset="0"/>
              </a:rPr>
              <a:t>Revenue by state &amp; hotels</a:t>
            </a:r>
          </a:p>
          <a:p>
            <a:pPr marL="342900" indent="-342900" algn="just">
              <a:buAutoNum type="arabicPeriod"/>
            </a:pPr>
            <a:r>
              <a:rPr lang="en-US" dirty="0">
                <a:latin typeface="Times New Roman" panose="02020603050405020304" pitchFamily="18" charset="0"/>
                <a:cs typeface="Times New Roman" panose="02020603050405020304" pitchFamily="18" charset="0"/>
              </a:rPr>
              <a:t>Class wise revenue </a:t>
            </a:r>
          </a:p>
          <a:p>
            <a:pPr marL="342900" indent="-342900" algn="just">
              <a:buAutoNum type="arabicPeriod"/>
            </a:pPr>
            <a:r>
              <a:rPr lang="en-US" dirty="0">
                <a:latin typeface="Times New Roman" panose="02020603050405020304" pitchFamily="18" charset="0"/>
                <a:cs typeface="Times New Roman" panose="02020603050405020304" pitchFamily="18" charset="0"/>
              </a:rPr>
              <a:t>Checked out cancel no show</a:t>
            </a:r>
          </a:p>
          <a:p>
            <a:pPr marL="342900" indent="-342900" algn="just">
              <a:buAutoNum type="arabicPeriod"/>
            </a:pPr>
            <a:r>
              <a:rPr lang="en-US" dirty="0">
                <a:latin typeface="Times New Roman" panose="02020603050405020304" pitchFamily="18" charset="0"/>
                <a:cs typeface="Times New Roman" panose="02020603050405020304" pitchFamily="18" charset="0"/>
              </a:rPr>
              <a:t>Weekly trend key trend ( Revenue, Total booking, occupancy )</a:t>
            </a:r>
          </a:p>
          <a:p>
            <a:endParaRPr lang="en-IN" dirty="0"/>
          </a:p>
        </p:txBody>
      </p:sp>
      <p:pic>
        <p:nvPicPr>
          <p:cNvPr id="163" name="Picture 162">
            <a:extLst>
              <a:ext uri="{FF2B5EF4-FFF2-40B4-BE49-F238E27FC236}">
                <a16:creationId xmlns:a16="http://schemas.microsoft.com/office/drawing/2014/main" id="{23787767-621B-4077-D0C1-830F7710DCC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356600" y="15607"/>
            <a:ext cx="3835400" cy="3835400"/>
          </a:xfrm>
          <a:prstGeom prst="rect">
            <a:avLst/>
          </a:prstGeom>
          <a:effectLst>
            <a:softEdge rad="330200"/>
          </a:effectLst>
        </p:spPr>
      </p:pic>
      <p:sp>
        <p:nvSpPr>
          <p:cNvPr id="164" name="TextBox 163">
            <a:extLst>
              <a:ext uri="{FF2B5EF4-FFF2-40B4-BE49-F238E27FC236}">
                <a16:creationId xmlns:a16="http://schemas.microsoft.com/office/drawing/2014/main" id="{FB33BB9B-C9C0-947E-7F3B-E51E3A7CECB7}"/>
              </a:ext>
            </a:extLst>
          </p:cNvPr>
          <p:cNvSpPr txBox="1"/>
          <p:nvPr/>
        </p:nvSpPr>
        <p:spPr>
          <a:xfrm>
            <a:off x="608003" y="157246"/>
            <a:ext cx="1903950" cy="83099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KPI’s</a:t>
            </a:r>
            <a:endParaRPr lang="en-IN" sz="4800" dirty="0">
              <a:solidFill>
                <a:schemeClr val="tx1">
                  <a:lumMod val="65000"/>
                  <a:lumOff val="35000"/>
                </a:schemeClr>
              </a:solidFill>
              <a:latin typeface="Arial Black" panose="020B0A04020102020204" pitchFamily="34" charset="0"/>
            </a:endParaRPr>
          </a:p>
        </p:txBody>
      </p:sp>
      <p:pic>
        <p:nvPicPr>
          <p:cNvPr id="196" name="Picture 195" descr="A sign on a wall&#10;&#10;Description automatically generated">
            <a:extLst>
              <a:ext uri="{FF2B5EF4-FFF2-40B4-BE49-F238E27FC236}">
                <a16:creationId xmlns:a16="http://schemas.microsoft.com/office/drawing/2014/main" id="{95CEFA49-326A-3473-51C7-546FC6E6CE98}"/>
              </a:ext>
            </a:extLst>
          </p:cNvPr>
          <p:cNvPicPr>
            <a:picLocks noChangeAspect="1"/>
          </p:cNvPicPr>
          <p:nvPr/>
        </p:nvPicPr>
        <p:blipFill>
          <a:blip r:embed="rId4">
            <a:extLst>
              <a:ext uri="{28A0092B-C50C-407E-A947-70E740481C1C}">
                <a14:useLocalDpi xmlns:a14="http://schemas.microsoft.com/office/drawing/2010/main" val="0"/>
              </a:ext>
            </a:extLst>
          </a:blip>
          <a:srcRect l="27743" t="5483" r="35008" b="6797"/>
          <a:stretch>
            <a:fillRect/>
          </a:stretch>
        </p:blipFill>
        <p:spPr>
          <a:xfrm rot="5400000">
            <a:off x="-405170" y="3326166"/>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197" name="Picture 196" descr="A screen with graphs and charts on it&#10;&#10;Description automatically generated">
            <a:extLst>
              <a:ext uri="{FF2B5EF4-FFF2-40B4-BE49-F238E27FC236}">
                <a16:creationId xmlns:a16="http://schemas.microsoft.com/office/drawing/2014/main" id="{131077FB-70EF-C875-0099-9B50EDE4A4AA}"/>
              </a:ext>
            </a:extLst>
          </p:cNvPr>
          <p:cNvPicPr>
            <a:picLocks noChangeAspect="1"/>
          </p:cNvPicPr>
          <p:nvPr/>
        </p:nvPicPr>
        <p:blipFill>
          <a:blip r:embed="rId5">
            <a:extLst>
              <a:ext uri="{28A0092B-C50C-407E-A947-70E740481C1C}">
                <a14:useLocalDpi xmlns:a14="http://schemas.microsoft.com/office/drawing/2010/main" val="0"/>
              </a:ext>
            </a:extLst>
          </a:blip>
          <a:srcRect l="18937" t="4339" r="39973" b="10714"/>
          <a:stretch>
            <a:fillRect/>
          </a:stretch>
        </p:blipFill>
        <p:spPr>
          <a:xfrm rot="11197922">
            <a:off x="-2259529" y="1999967"/>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198" name="Picture 197" descr="A black sign with gold letters on it&#10;&#10;Description automatically generated">
            <a:extLst>
              <a:ext uri="{FF2B5EF4-FFF2-40B4-BE49-F238E27FC236}">
                <a16:creationId xmlns:a16="http://schemas.microsoft.com/office/drawing/2014/main" id="{1F28AAEA-82F3-3482-89CE-2E161C9A6436}"/>
              </a:ext>
            </a:extLst>
          </p:cNvPr>
          <p:cNvPicPr>
            <a:picLocks noChangeAspect="1"/>
          </p:cNvPicPr>
          <p:nvPr/>
        </p:nvPicPr>
        <p:blipFill>
          <a:blip r:embed="rId3">
            <a:extLst>
              <a:ext uri="{28A0092B-C50C-407E-A947-70E740481C1C}">
                <a14:useLocalDpi xmlns:a14="http://schemas.microsoft.com/office/drawing/2010/main" val="0"/>
              </a:ext>
            </a:extLst>
          </a:blip>
          <a:srcRect l="31564" t="11618" r="31273"/>
          <a:stretch>
            <a:fillRect/>
          </a:stretch>
        </p:blipFill>
        <p:spPr>
          <a:xfrm rot="21511197">
            <a:off x="1196737" y="912609"/>
            <a:ext cx="1726990" cy="4107252"/>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199" name="Picture 198" descr="A black rectangular sign with white text on it&#10;&#10;Description automatically generated">
            <a:extLst>
              <a:ext uri="{FF2B5EF4-FFF2-40B4-BE49-F238E27FC236}">
                <a16:creationId xmlns:a16="http://schemas.microsoft.com/office/drawing/2014/main" id="{1E4887B7-ABBF-BCC4-4D08-09901C444E8D}"/>
              </a:ext>
            </a:extLst>
          </p:cNvPr>
          <p:cNvPicPr>
            <a:picLocks noChangeAspect="1"/>
          </p:cNvPicPr>
          <p:nvPr/>
        </p:nvPicPr>
        <p:blipFill>
          <a:blip r:embed="rId6">
            <a:extLst>
              <a:ext uri="{28A0092B-C50C-407E-A947-70E740481C1C}">
                <a14:useLocalDpi xmlns:a14="http://schemas.microsoft.com/office/drawing/2010/main" val="0"/>
              </a:ext>
            </a:extLst>
          </a:blip>
          <a:srcRect l="17050" t="5335" r="42670" b="5335"/>
          <a:stretch>
            <a:fillRect/>
          </a:stretch>
        </p:blipFill>
        <p:spPr>
          <a:xfrm rot="16364516">
            <a:off x="-889066" y="171541"/>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pic>
        <p:nvPicPr>
          <p:cNvPr id="203" name="Picture 202" descr="A person standing in front of a graph&#10;&#10;Description automatically generated">
            <a:extLst>
              <a:ext uri="{FF2B5EF4-FFF2-40B4-BE49-F238E27FC236}">
                <a16:creationId xmlns:a16="http://schemas.microsoft.com/office/drawing/2014/main" id="{8E7CDD31-E7A2-BD9E-FFDF-865C074312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2457" y="157246"/>
            <a:ext cx="2381429" cy="1565712"/>
          </a:xfrm>
          <a:prstGeom prst="rect">
            <a:avLst/>
          </a:prstGeom>
        </p:spPr>
      </p:pic>
      <p:pic>
        <p:nvPicPr>
          <p:cNvPr id="205" name="Picture 204" descr="A person and person touching a screen&#10;&#10;Description automatically generated">
            <a:extLst>
              <a:ext uri="{FF2B5EF4-FFF2-40B4-BE49-F238E27FC236}">
                <a16:creationId xmlns:a16="http://schemas.microsoft.com/office/drawing/2014/main" id="{A6ED756D-7C39-D415-7BAC-E32382502A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0977" y="-97845"/>
            <a:ext cx="2947372" cy="1900154"/>
          </a:xfrm>
          <a:prstGeom prst="rect">
            <a:avLst/>
          </a:prstGeom>
        </p:spPr>
      </p:pic>
      <p:pic>
        <p:nvPicPr>
          <p:cNvPr id="207" name="Picture 206" descr="A person standing in front of a graph&#10;&#10;Description automatically generated">
            <a:extLst>
              <a:ext uri="{FF2B5EF4-FFF2-40B4-BE49-F238E27FC236}">
                <a16:creationId xmlns:a16="http://schemas.microsoft.com/office/drawing/2014/main" id="{B2F7D2DA-34A5-1E4E-18FE-F01156AC42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0653" y="1580267"/>
            <a:ext cx="2164667" cy="1730959"/>
          </a:xfrm>
          <a:prstGeom prst="rect">
            <a:avLst/>
          </a:prstGeom>
        </p:spPr>
      </p:pic>
      <p:pic>
        <p:nvPicPr>
          <p:cNvPr id="209" name="Picture 208" descr="A person leaning on a sign&#10;&#10;Description automatically generated">
            <a:extLst>
              <a:ext uri="{FF2B5EF4-FFF2-40B4-BE49-F238E27FC236}">
                <a16:creationId xmlns:a16="http://schemas.microsoft.com/office/drawing/2014/main" id="{E753F68A-0102-75D0-A258-9D6509A777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0161" y="1529670"/>
            <a:ext cx="3219606" cy="1781556"/>
          </a:xfrm>
          <a:prstGeom prst="rect">
            <a:avLst/>
          </a:prstGeom>
        </p:spPr>
      </p:pic>
      <p:pic>
        <p:nvPicPr>
          <p:cNvPr id="211" name="Picture 210" descr="A person standing in front of a pie chart&#10;&#10;Description automatically generated">
            <a:extLst>
              <a:ext uri="{FF2B5EF4-FFF2-40B4-BE49-F238E27FC236}">
                <a16:creationId xmlns:a16="http://schemas.microsoft.com/office/drawing/2014/main" id="{F6962571-10FB-6C64-A447-1D23C29291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73218" y="3429000"/>
            <a:ext cx="2088814" cy="1605089"/>
          </a:xfrm>
          <a:prstGeom prst="rect">
            <a:avLst/>
          </a:prstGeom>
        </p:spPr>
      </p:pic>
      <p:pic>
        <p:nvPicPr>
          <p:cNvPr id="213" name="Picture 212" descr="A person standing next to a graph&#10;&#10;Description automatically generated">
            <a:extLst>
              <a:ext uri="{FF2B5EF4-FFF2-40B4-BE49-F238E27FC236}">
                <a16:creationId xmlns:a16="http://schemas.microsoft.com/office/drawing/2014/main" id="{2EF7F2FC-1978-DDE0-C628-76779F4F39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02406" y="4425320"/>
            <a:ext cx="3421888" cy="2372509"/>
          </a:xfrm>
          <a:prstGeom prst="rect">
            <a:avLst/>
          </a:prstGeom>
        </p:spPr>
      </p:pic>
      <p:pic>
        <p:nvPicPr>
          <p:cNvPr id="217" name="Picture 216" descr="A black background with a black square&#10;&#10;Description automatically generated with medium confidence">
            <a:extLst>
              <a:ext uri="{FF2B5EF4-FFF2-40B4-BE49-F238E27FC236}">
                <a16:creationId xmlns:a16="http://schemas.microsoft.com/office/drawing/2014/main" id="{4F91295E-1EAD-1B56-9C91-DAF3CEA30B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05282" y="1185849"/>
            <a:ext cx="1964932" cy="1436688"/>
          </a:xfrm>
          <a:prstGeom prst="rect">
            <a:avLst/>
          </a:prstGeom>
        </p:spPr>
      </p:pic>
      <p:pic>
        <p:nvPicPr>
          <p:cNvPr id="56" name="Picture 55" descr="A person holding a clipboard with a plus and a cross&#10;&#10;Description automatically generated">
            <a:extLst>
              <a:ext uri="{FF2B5EF4-FFF2-40B4-BE49-F238E27FC236}">
                <a16:creationId xmlns:a16="http://schemas.microsoft.com/office/drawing/2014/main" id="{7A6B8BF8-2E6F-7B77-3A49-EC8C10A73F8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100887">
            <a:off x="586659" y="12026760"/>
            <a:ext cx="4104677" cy="3639997"/>
          </a:xfrm>
          <a:prstGeom prst="rect">
            <a:avLst/>
          </a:prstGeom>
        </p:spPr>
      </p:pic>
      <p:pic>
        <p:nvPicPr>
          <p:cNvPr id="57" name="Picture 56" descr="A person holding a piece of paper&#10;&#10;Description automatically generated">
            <a:extLst>
              <a:ext uri="{FF2B5EF4-FFF2-40B4-BE49-F238E27FC236}">
                <a16:creationId xmlns:a16="http://schemas.microsoft.com/office/drawing/2014/main" id="{D2634B5E-232D-8107-3630-34D802733C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5100887">
            <a:off x="7894172" y="10371897"/>
            <a:ext cx="2936098" cy="2433378"/>
          </a:xfrm>
          <a:prstGeom prst="rect">
            <a:avLst/>
          </a:prstGeom>
        </p:spPr>
      </p:pic>
      <p:pic>
        <p:nvPicPr>
          <p:cNvPr id="58" name="Picture 57" descr="A black rectangular sign with white text on it&#10;&#10;Description automatically generated">
            <a:extLst>
              <a:ext uri="{FF2B5EF4-FFF2-40B4-BE49-F238E27FC236}">
                <a16:creationId xmlns:a16="http://schemas.microsoft.com/office/drawing/2014/main" id="{B174C9C0-AF50-7A53-B4B3-41D7E13CF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100887">
            <a:off x="7581100" y="12278039"/>
            <a:ext cx="3249170" cy="3238920"/>
          </a:xfrm>
          <a:prstGeom prst="rect">
            <a:avLst/>
          </a:prstGeom>
          <a:effectLst>
            <a:softEdge rad="304800"/>
          </a:effectLst>
        </p:spPr>
      </p:pic>
      <p:pic>
        <p:nvPicPr>
          <p:cNvPr id="59" name="Picture 58" descr="A cartoon of a person holding a piece of paper&#10;&#10;Description automatically generated">
            <a:extLst>
              <a:ext uri="{FF2B5EF4-FFF2-40B4-BE49-F238E27FC236}">
                <a16:creationId xmlns:a16="http://schemas.microsoft.com/office/drawing/2014/main" id="{A1E26960-55EE-96AC-F6C2-04E55BB8C4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5100887">
            <a:off x="1893980" y="8917653"/>
            <a:ext cx="2689420" cy="1977787"/>
          </a:xfrm>
          <a:prstGeom prst="rect">
            <a:avLst/>
          </a:prstGeom>
        </p:spPr>
      </p:pic>
      <p:pic>
        <p:nvPicPr>
          <p:cNvPr id="60" name="Picture 59" descr="A person standing in front of a spiral notebook&#10;&#10;Description automatically generated">
            <a:extLst>
              <a:ext uri="{FF2B5EF4-FFF2-40B4-BE49-F238E27FC236}">
                <a16:creationId xmlns:a16="http://schemas.microsoft.com/office/drawing/2014/main" id="{48F1BB89-FAA3-546F-20B0-2B6CDB2E8A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5100887">
            <a:off x="8420158" y="8629475"/>
            <a:ext cx="2386385" cy="1977787"/>
          </a:xfrm>
          <a:prstGeom prst="rect">
            <a:avLst/>
          </a:prstGeom>
        </p:spPr>
      </p:pic>
    </p:spTree>
    <p:extLst>
      <p:ext uri="{BB962C8B-B14F-4D97-AF65-F5344CB8AC3E}">
        <p14:creationId xmlns:p14="http://schemas.microsoft.com/office/powerpoint/2010/main" val="571152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8"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with graphs and charts on it&#10;&#10;Description automatically generated">
            <a:extLst>
              <a:ext uri="{FF2B5EF4-FFF2-40B4-BE49-F238E27FC236}">
                <a16:creationId xmlns:a16="http://schemas.microsoft.com/office/drawing/2014/main" id="{B0343DF8-F317-B9DD-E828-DF3D34EA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87" y="3996"/>
            <a:ext cx="3003090" cy="2993646"/>
          </a:xfrm>
          <a:prstGeom prst="rect">
            <a:avLst/>
          </a:prstGeom>
          <a:effectLst>
            <a:softEdge rad="114300"/>
          </a:effectLst>
        </p:spPr>
      </p:pic>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954107"/>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HOSPITALITY ANALYSIS</a:t>
            </a:r>
          </a:p>
          <a:p>
            <a:endParaRPr lang="en-IN" sz="3200" b="1" dirty="0">
              <a:latin typeface="Arial" panose="020B0604020202020204" pitchFamily="34" charset="0"/>
              <a:cs typeface="Arial" panose="020B0604020202020204" pitchFamily="34" charset="0"/>
            </a:endParaRPr>
          </a:p>
        </p:txBody>
      </p:sp>
      <p:sp>
        <p:nvSpPr>
          <p:cNvPr id="164" name="TextBox 163">
            <a:extLst>
              <a:ext uri="{FF2B5EF4-FFF2-40B4-BE49-F238E27FC236}">
                <a16:creationId xmlns:a16="http://schemas.microsoft.com/office/drawing/2014/main" id="{FB33BB9B-C9C0-947E-7F3B-E51E3A7CECB7}"/>
              </a:ext>
            </a:extLst>
          </p:cNvPr>
          <p:cNvSpPr txBox="1"/>
          <p:nvPr/>
        </p:nvSpPr>
        <p:spPr>
          <a:xfrm>
            <a:off x="608002" y="157246"/>
            <a:ext cx="3824297" cy="83099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Dashboard</a:t>
            </a:r>
            <a:endParaRPr lang="en-IN" sz="4800" dirty="0">
              <a:solidFill>
                <a:schemeClr val="tx1">
                  <a:lumMod val="65000"/>
                  <a:lumOff val="35000"/>
                </a:schemeClr>
              </a:solidFill>
              <a:latin typeface="Arial Black" panose="020B0A04020102020204" pitchFamily="34" charset="0"/>
            </a:endParaRPr>
          </a:p>
        </p:txBody>
      </p:sp>
      <p:pic>
        <p:nvPicPr>
          <p:cNvPr id="6" name="Picture 5" descr="A sign on a wall&#10;&#10;Description automatically generated">
            <a:extLst>
              <a:ext uri="{FF2B5EF4-FFF2-40B4-BE49-F238E27FC236}">
                <a16:creationId xmlns:a16="http://schemas.microsoft.com/office/drawing/2014/main" id="{49D6EAF6-3006-1F16-A773-CAE2294ED01D}"/>
              </a:ext>
            </a:extLst>
          </p:cNvPr>
          <p:cNvPicPr>
            <a:picLocks noChangeAspect="1"/>
          </p:cNvPicPr>
          <p:nvPr/>
        </p:nvPicPr>
        <p:blipFill>
          <a:blip r:embed="rId4">
            <a:extLst>
              <a:ext uri="{28A0092B-C50C-407E-A947-70E740481C1C}">
                <a14:useLocalDpi xmlns:a14="http://schemas.microsoft.com/office/drawing/2010/main" val="0"/>
              </a:ext>
            </a:extLst>
          </a:blip>
          <a:srcRect l="27743" t="5483" r="35008" b="6797"/>
          <a:stretch>
            <a:fillRect/>
          </a:stretch>
        </p:blipFill>
        <p:spPr>
          <a:xfrm rot="16200000">
            <a:off x="-858676" y="398011"/>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7" name="Picture 6" descr="A screen with graphs and charts on it&#10;&#10;Description automatically generated">
            <a:extLst>
              <a:ext uri="{FF2B5EF4-FFF2-40B4-BE49-F238E27FC236}">
                <a16:creationId xmlns:a16="http://schemas.microsoft.com/office/drawing/2014/main" id="{804FFCB3-500F-2613-D7A5-E3F4F2114714}"/>
              </a:ext>
            </a:extLst>
          </p:cNvPr>
          <p:cNvPicPr>
            <a:picLocks noChangeAspect="1"/>
          </p:cNvPicPr>
          <p:nvPr/>
        </p:nvPicPr>
        <p:blipFill>
          <a:blip r:embed="rId3">
            <a:extLst>
              <a:ext uri="{28A0092B-C50C-407E-A947-70E740481C1C}">
                <a14:useLocalDpi xmlns:a14="http://schemas.microsoft.com/office/drawing/2010/main" val="0"/>
              </a:ext>
            </a:extLst>
          </a:blip>
          <a:srcRect l="18937" t="4339" r="39973" b="10714"/>
          <a:stretch>
            <a:fillRect/>
          </a:stretch>
        </p:blipFill>
        <p:spPr>
          <a:xfrm rot="397922">
            <a:off x="1081389" y="1258843"/>
            <a:ext cx="1902620" cy="3920988"/>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9" name="Picture 8" descr="A black sign with gold letters on it&#10;&#10;Description automatically generated">
            <a:extLst>
              <a:ext uri="{FF2B5EF4-FFF2-40B4-BE49-F238E27FC236}">
                <a16:creationId xmlns:a16="http://schemas.microsoft.com/office/drawing/2014/main" id="{06C59E4A-7C82-5334-AC0D-1016CBD3861D}"/>
              </a:ext>
            </a:extLst>
          </p:cNvPr>
          <p:cNvPicPr>
            <a:picLocks noChangeAspect="1"/>
          </p:cNvPicPr>
          <p:nvPr/>
        </p:nvPicPr>
        <p:blipFill>
          <a:blip r:embed="rId5">
            <a:extLst>
              <a:ext uri="{28A0092B-C50C-407E-A947-70E740481C1C}">
                <a14:useLocalDpi xmlns:a14="http://schemas.microsoft.com/office/drawing/2010/main" val="0"/>
              </a:ext>
            </a:extLst>
          </a:blip>
          <a:srcRect l="31564" t="11618" r="31273"/>
          <a:stretch>
            <a:fillRect/>
          </a:stretch>
        </p:blipFill>
        <p:spPr>
          <a:xfrm rot="10711197">
            <a:off x="-2218793" y="2211825"/>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11" name="Picture 10" descr="A black rectangular sign with white text on it&#10;&#10;Description automatically generated">
            <a:extLst>
              <a:ext uri="{FF2B5EF4-FFF2-40B4-BE49-F238E27FC236}">
                <a16:creationId xmlns:a16="http://schemas.microsoft.com/office/drawing/2014/main" id="{DFA1DAEC-9A09-AB2B-3B3E-E0CE8EE82BA0}"/>
              </a:ext>
            </a:extLst>
          </p:cNvPr>
          <p:cNvPicPr>
            <a:picLocks noChangeAspect="1"/>
          </p:cNvPicPr>
          <p:nvPr/>
        </p:nvPicPr>
        <p:blipFill>
          <a:blip r:embed="rId6">
            <a:extLst>
              <a:ext uri="{28A0092B-C50C-407E-A947-70E740481C1C}">
                <a14:useLocalDpi xmlns:a14="http://schemas.microsoft.com/office/drawing/2010/main" val="0"/>
              </a:ext>
            </a:extLst>
          </a:blip>
          <a:srcRect l="17050" t="5335" r="42670" b="5335"/>
          <a:stretch>
            <a:fillRect/>
          </a:stretch>
        </p:blipFill>
        <p:spPr>
          <a:xfrm rot="5564516">
            <a:off x="-433744" y="3576804"/>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sp>
        <p:nvSpPr>
          <p:cNvPr id="19" name="TextBox 18">
            <a:extLst>
              <a:ext uri="{FF2B5EF4-FFF2-40B4-BE49-F238E27FC236}">
                <a16:creationId xmlns:a16="http://schemas.microsoft.com/office/drawing/2014/main" id="{D43E90EE-B8AB-3E6C-7741-5E17E8E0A3F8}"/>
              </a:ext>
            </a:extLst>
          </p:cNvPr>
          <p:cNvSpPr txBox="1"/>
          <p:nvPr/>
        </p:nvSpPr>
        <p:spPr>
          <a:xfrm>
            <a:off x="3204066" y="1934391"/>
            <a:ext cx="3339224" cy="3416320"/>
          </a:xfrm>
          <a:prstGeom prst="rect">
            <a:avLst/>
          </a:prstGeom>
          <a:noFill/>
        </p:spPr>
        <p:txBody>
          <a:bodyPr wrap="square" rtlCol="0">
            <a:spAutoFit/>
          </a:bodyPr>
          <a:lstStyle/>
          <a:p>
            <a:r>
              <a:rPr lang="en-US" dirty="0"/>
              <a:t>We successfully completed a comprehensive Hospitality analysis project, creating integrated dashboards in Excel, Tableau, and Power BI to enhance data visualization and decision-making. Our use of advanced SQL queries improved data management, accuracy, and accessibility. Providing actionable insights that drove strategic decisions.</a:t>
            </a:r>
            <a:endParaRPr lang="en-IN" dirty="0"/>
          </a:p>
        </p:txBody>
      </p:sp>
      <p:sp>
        <p:nvSpPr>
          <p:cNvPr id="21" name="Oval 20">
            <a:extLst>
              <a:ext uri="{FF2B5EF4-FFF2-40B4-BE49-F238E27FC236}">
                <a16:creationId xmlns:a16="http://schemas.microsoft.com/office/drawing/2014/main" id="{74EE9157-BEBC-FD58-0046-7FE54BA8606E}"/>
              </a:ext>
            </a:extLst>
          </p:cNvPr>
          <p:cNvSpPr/>
          <p:nvPr/>
        </p:nvSpPr>
        <p:spPr>
          <a:xfrm>
            <a:off x="7373298" y="1487098"/>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92925C73-9419-6D40-D6A1-75DAE6FCA2A5}"/>
              </a:ext>
            </a:extLst>
          </p:cNvPr>
          <p:cNvSpPr/>
          <p:nvPr/>
        </p:nvSpPr>
        <p:spPr>
          <a:xfrm>
            <a:off x="9878437" y="4351862"/>
            <a:ext cx="3281135" cy="169873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solidFill>
                  <a:schemeClr val="tx1">
                    <a:lumMod val="65000"/>
                    <a:lumOff val="35000"/>
                  </a:schemeClr>
                </a:solidFill>
                <a:latin typeface="Arial Black" panose="020B0A04020102020204" pitchFamily="34" charset="0"/>
              </a:rPr>
              <a:t>Dashboard</a:t>
            </a:r>
            <a:endParaRPr lang="en-IN" sz="2600" dirty="0"/>
          </a:p>
        </p:txBody>
      </p:sp>
      <p:pic>
        <p:nvPicPr>
          <p:cNvPr id="25" name="Picture 24" descr="A green and white x on a white sheet of paper&#10;&#10;Description automatically generated">
            <a:extLst>
              <a:ext uri="{FF2B5EF4-FFF2-40B4-BE49-F238E27FC236}">
                <a16:creationId xmlns:a16="http://schemas.microsoft.com/office/drawing/2014/main" id="{F5BE0004-4F16-3DFE-17AE-225F7FB13D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538283">
            <a:off x="9380438" y="1863841"/>
            <a:ext cx="1390366" cy="1390366"/>
          </a:xfrm>
          <a:prstGeom prst="rect">
            <a:avLst/>
          </a:prstGeom>
        </p:spPr>
      </p:pic>
      <p:pic>
        <p:nvPicPr>
          <p:cNvPr id="27" name="Picture 26" descr="A group of colorful crosses&#10;&#10;Description automatically generated">
            <a:extLst>
              <a:ext uri="{FF2B5EF4-FFF2-40B4-BE49-F238E27FC236}">
                <a16:creationId xmlns:a16="http://schemas.microsoft.com/office/drawing/2014/main" id="{16013DBB-84D1-EE4C-4830-FA26A109BB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23312">
            <a:off x="10970378" y="1917287"/>
            <a:ext cx="1097254" cy="1097254"/>
          </a:xfrm>
          <a:prstGeom prst="rect">
            <a:avLst/>
          </a:prstGeom>
        </p:spPr>
      </p:pic>
      <p:pic>
        <p:nvPicPr>
          <p:cNvPr id="29" name="Picture 28" descr="A yellow and purple rectangular object with lines&#10;&#10;Description automatically generated">
            <a:extLst>
              <a:ext uri="{FF2B5EF4-FFF2-40B4-BE49-F238E27FC236}">
                <a16:creationId xmlns:a16="http://schemas.microsoft.com/office/drawing/2014/main" id="{308DCB6C-53B3-916B-4FF9-FCE3778858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621712">
            <a:off x="8086403" y="2818115"/>
            <a:ext cx="1326975" cy="1326975"/>
          </a:xfrm>
          <a:prstGeom prst="rect">
            <a:avLst/>
          </a:prstGeom>
        </p:spPr>
      </p:pic>
      <p:pic>
        <p:nvPicPr>
          <p:cNvPr id="31" name="Picture 30" descr="A logo with a dolphin&#10;&#10;Description automatically generated">
            <a:extLst>
              <a:ext uri="{FF2B5EF4-FFF2-40B4-BE49-F238E27FC236}">
                <a16:creationId xmlns:a16="http://schemas.microsoft.com/office/drawing/2014/main" id="{C3D8B3F3-6F00-FD7D-0771-2549657267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018352">
            <a:off x="7523322" y="4540939"/>
            <a:ext cx="1313205" cy="1313205"/>
          </a:xfrm>
          <a:prstGeom prst="rect">
            <a:avLst/>
          </a:prstGeom>
        </p:spPr>
      </p:pic>
      <p:sp>
        <p:nvSpPr>
          <p:cNvPr id="34" name="Arc 33">
            <a:extLst>
              <a:ext uri="{FF2B5EF4-FFF2-40B4-BE49-F238E27FC236}">
                <a16:creationId xmlns:a16="http://schemas.microsoft.com/office/drawing/2014/main" id="{1880F27C-EA5A-20AD-2881-C66DB4C4D1A8}"/>
              </a:ext>
            </a:extLst>
          </p:cNvPr>
          <p:cNvSpPr/>
          <p:nvPr/>
        </p:nvSpPr>
        <p:spPr>
          <a:xfrm rot="17407984">
            <a:off x="9537286" y="1082587"/>
            <a:ext cx="1164742" cy="1347034"/>
          </a:xfrm>
          <a:prstGeom prst="arc">
            <a:avLst/>
          </a:prstGeom>
          <a:noFill/>
          <a:ln w="1270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52" name="Oval 51">
            <a:extLst>
              <a:ext uri="{FF2B5EF4-FFF2-40B4-BE49-F238E27FC236}">
                <a16:creationId xmlns:a16="http://schemas.microsoft.com/office/drawing/2014/main" id="{461E78A5-A556-ED5B-269E-74ADFF297F45}"/>
              </a:ext>
            </a:extLst>
          </p:cNvPr>
          <p:cNvSpPr/>
          <p:nvPr/>
        </p:nvSpPr>
        <p:spPr>
          <a:xfrm rot="7758733">
            <a:off x="9301289" y="14467848"/>
            <a:ext cx="4688073" cy="4688073"/>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3" name="Picture 52" descr="A green and white x on a white sheet of paper&#10;&#10;Description automatically generated">
            <a:extLst>
              <a:ext uri="{FF2B5EF4-FFF2-40B4-BE49-F238E27FC236}">
                <a16:creationId xmlns:a16="http://schemas.microsoft.com/office/drawing/2014/main" id="{15DFCCFC-E130-2DFD-1D6E-35EDBDB407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125676">
            <a:off x="10175826" y="14757389"/>
            <a:ext cx="1977897" cy="1977897"/>
          </a:xfrm>
          <a:prstGeom prst="rect">
            <a:avLst/>
          </a:prstGeom>
        </p:spPr>
      </p:pic>
      <p:cxnSp>
        <p:nvCxnSpPr>
          <p:cNvPr id="2" name="Straight Connector 1">
            <a:extLst>
              <a:ext uri="{FF2B5EF4-FFF2-40B4-BE49-F238E27FC236}">
                <a16:creationId xmlns:a16="http://schemas.microsoft.com/office/drawing/2014/main" id="{23BBE881-42E6-767F-D31D-75A4D421F092}"/>
              </a:ext>
            </a:extLst>
          </p:cNvPr>
          <p:cNvCxnSpPr>
            <a:cxnSpLocks/>
          </p:cNvCxnSpPr>
          <p:nvPr/>
        </p:nvCxnSpPr>
        <p:spPr>
          <a:xfrm flipH="1">
            <a:off x="10373915" y="12171418"/>
            <a:ext cx="575302" cy="1413780"/>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15" name="Picture 14" descr="A person holding a clipboard with a plus and a cross&#10;&#10;Description automatically generated">
            <a:extLst>
              <a:ext uri="{FF2B5EF4-FFF2-40B4-BE49-F238E27FC236}">
                <a16:creationId xmlns:a16="http://schemas.microsoft.com/office/drawing/2014/main" id="{53C1488D-B38D-32DD-3D6E-3ACBC072E5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657291">
            <a:off x="502119" y="-3799352"/>
            <a:ext cx="2650488" cy="2350433"/>
          </a:xfrm>
          <a:prstGeom prst="rect">
            <a:avLst/>
          </a:prstGeom>
        </p:spPr>
      </p:pic>
      <p:pic>
        <p:nvPicPr>
          <p:cNvPr id="16" name="Picture 15" descr="A person holding a piece of paper&#10;&#10;Description automatically generated">
            <a:extLst>
              <a:ext uri="{FF2B5EF4-FFF2-40B4-BE49-F238E27FC236}">
                <a16:creationId xmlns:a16="http://schemas.microsoft.com/office/drawing/2014/main" id="{0F4AE867-CE96-3E12-B945-CE0DC151E0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9657291">
            <a:off x="7809631" y="-5881692"/>
            <a:ext cx="1895909" cy="1571291"/>
          </a:xfrm>
          <a:prstGeom prst="rect">
            <a:avLst/>
          </a:prstGeom>
        </p:spPr>
      </p:pic>
      <p:pic>
        <p:nvPicPr>
          <p:cNvPr id="17" name="Picture 16" descr="A cartoon of a person holding a piece of paper&#10;&#10;Description automatically generated">
            <a:extLst>
              <a:ext uri="{FF2B5EF4-FFF2-40B4-BE49-F238E27FC236}">
                <a16:creationId xmlns:a16="http://schemas.microsoft.com/office/drawing/2014/main" id="{FA273767-F3D6-1F6D-20F6-8E06787629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9657291">
            <a:off x="1798601" y="-7497339"/>
            <a:ext cx="1736623" cy="1277104"/>
          </a:xfrm>
          <a:prstGeom prst="rect">
            <a:avLst/>
          </a:prstGeom>
        </p:spPr>
      </p:pic>
      <p:pic>
        <p:nvPicPr>
          <p:cNvPr id="18" name="Picture 17" descr="A black rectangular sign with white text on it&#10;&#10;Description automatically generated">
            <a:extLst>
              <a:ext uri="{FF2B5EF4-FFF2-40B4-BE49-F238E27FC236}">
                <a16:creationId xmlns:a16="http://schemas.microsoft.com/office/drawing/2014/main" id="{B5D68D25-5FD7-87DF-6992-B9306CF2B0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657291">
            <a:off x="7496559" y="-3690165"/>
            <a:ext cx="2098067" cy="2091448"/>
          </a:xfrm>
          <a:prstGeom prst="rect">
            <a:avLst/>
          </a:prstGeom>
          <a:effectLst>
            <a:softEdge rad="304800"/>
          </a:effectLst>
        </p:spPr>
      </p:pic>
      <p:pic>
        <p:nvPicPr>
          <p:cNvPr id="20" name="Picture 19" descr="A person standing in front of a spiral notebook&#10;&#10;Description automatically generated">
            <a:extLst>
              <a:ext uri="{FF2B5EF4-FFF2-40B4-BE49-F238E27FC236}">
                <a16:creationId xmlns:a16="http://schemas.microsoft.com/office/drawing/2014/main" id="{B2A4DE7F-1D7D-6525-469E-A9F504A194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9657291">
            <a:off x="8335618" y="-7785517"/>
            <a:ext cx="1540946" cy="1277104"/>
          </a:xfrm>
          <a:prstGeom prst="rect">
            <a:avLst/>
          </a:prstGeom>
        </p:spPr>
      </p:pic>
      <p:pic>
        <p:nvPicPr>
          <p:cNvPr id="5" name="Picture 4" descr="A person standing in front of a computer monitor&#10;&#10;Description automatically generated">
            <a:extLst>
              <a:ext uri="{FF2B5EF4-FFF2-40B4-BE49-F238E27FC236}">
                <a16:creationId xmlns:a16="http://schemas.microsoft.com/office/drawing/2014/main" id="{FCACA1F6-1C2F-3F3E-59D6-A6D2795D447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21046" y="5404404"/>
            <a:ext cx="2561098" cy="1427937"/>
          </a:xfrm>
          <a:prstGeom prst="rect">
            <a:avLst/>
          </a:prstGeom>
        </p:spPr>
      </p:pic>
      <p:pic>
        <p:nvPicPr>
          <p:cNvPr id="10" name="Picture 9" descr="A person standing in front of a plant&#10;&#10;Description automatically generated">
            <a:extLst>
              <a:ext uri="{FF2B5EF4-FFF2-40B4-BE49-F238E27FC236}">
                <a16:creationId xmlns:a16="http://schemas.microsoft.com/office/drawing/2014/main" id="{16CFBBF8-8D4D-F943-2C8C-0146666C03D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6599" y="5247248"/>
            <a:ext cx="2067166" cy="1511439"/>
          </a:xfrm>
          <a:prstGeom prst="rect">
            <a:avLst/>
          </a:prstGeom>
        </p:spPr>
      </p:pic>
      <p:pic>
        <p:nvPicPr>
          <p:cNvPr id="13" name="Picture 12" descr="A person walking next to a computer monitor&#10;&#10;Description automatically generated">
            <a:extLst>
              <a:ext uri="{FF2B5EF4-FFF2-40B4-BE49-F238E27FC236}">
                <a16:creationId xmlns:a16="http://schemas.microsoft.com/office/drawing/2014/main" id="{46E1F74A-1B77-90D4-782F-EA6E786314F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50019" y="526649"/>
            <a:ext cx="2342735" cy="1564380"/>
          </a:xfrm>
          <a:prstGeom prst="rect">
            <a:avLst/>
          </a:prstGeom>
        </p:spPr>
      </p:pic>
    </p:spTree>
    <p:extLst>
      <p:ext uri="{BB962C8B-B14F-4D97-AF65-F5344CB8AC3E}">
        <p14:creationId xmlns:p14="http://schemas.microsoft.com/office/powerpoint/2010/main" val="4118362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0" name="click.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74EE9157-BEBC-FD58-0046-7FE54BA8606E}"/>
              </a:ext>
            </a:extLst>
          </p:cNvPr>
          <p:cNvSpPr/>
          <p:nvPr/>
        </p:nvSpPr>
        <p:spPr>
          <a:xfrm>
            <a:off x="8748686" y="2978814"/>
            <a:ext cx="4688073" cy="4688073"/>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descr="A green and white x on a white sheet of paper&#10;&#10;Description automatically generated">
            <a:extLst>
              <a:ext uri="{FF2B5EF4-FFF2-40B4-BE49-F238E27FC236}">
                <a16:creationId xmlns:a16="http://schemas.microsoft.com/office/drawing/2014/main" id="{F5BE0004-4F16-3DFE-17AE-225F7FB13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6943">
            <a:off x="9049474" y="1868437"/>
            <a:ext cx="3137647" cy="3137647"/>
          </a:xfrm>
          <a:prstGeom prst="rect">
            <a:avLst/>
          </a:prstGeom>
        </p:spPr>
      </p:pic>
      <p:sp>
        <p:nvSpPr>
          <p:cNvPr id="8" name="TextBox 7">
            <a:extLst>
              <a:ext uri="{FF2B5EF4-FFF2-40B4-BE49-F238E27FC236}">
                <a16:creationId xmlns:a16="http://schemas.microsoft.com/office/drawing/2014/main" id="{D7727ADD-7893-0A56-10D3-5429364C207E}"/>
              </a:ext>
            </a:extLst>
          </p:cNvPr>
          <p:cNvSpPr txBox="1"/>
          <p:nvPr/>
        </p:nvSpPr>
        <p:spPr>
          <a:xfrm>
            <a:off x="8778272" y="634464"/>
            <a:ext cx="3230793" cy="1077218"/>
          </a:xfrm>
          <a:prstGeom prst="rect">
            <a:avLst/>
          </a:prstGeom>
          <a:noFill/>
        </p:spPr>
        <p:txBody>
          <a:bodyPr wrap="square" rtlCol="0">
            <a:spAutoFit/>
          </a:bodyPr>
          <a:lstStyle/>
          <a:p>
            <a:r>
              <a:rPr lang="en-US" sz="3200" b="1" dirty="0">
                <a:solidFill>
                  <a:srgbClr val="666666"/>
                </a:solidFill>
              </a:rPr>
              <a:t>Excel Dashboard</a:t>
            </a:r>
            <a:endParaRPr lang="en-IN" sz="3200" b="1" dirty="0">
              <a:solidFill>
                <a:srgbClr val="666666"/>
              </a:solidFill>
            </a:endParaRPr>
          </a:p>
        </p:txBody>
      </p:sp>
      <p:pic>
        <p:nvPicPr>
          <p:cNvPr id="10" name="Picture 9" descr="A group of colorful crosses&#10;&#10;Description automatically generated">
            <a:extLst>
              <a:ext uri="{FF2B5EF4-FFF2-40B4-BE49-F238E27FC236}">
                <a16:creationId xmlns:a16="http://schemas.microsoft.com/office/drawing/2014/main" id="{C683D408-391D-D9F3-23F4-77B76074D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49422">
            <a:off x="8732677" y="7277183"/>
            <a:ext cx="811732" cy="811732"/>
          </a:xfrm>
          <a:prstGeom prst="rect">
            <a:avLst/>
          </a:prstGeom>
        </p:spPr>
      </p:pic>
      <p:sp>
        <p:nvSpPr>
          <p:cNvPr id="18" name="Oval 17">
            <a:extLst>
              <a:ext uri="{FF2B5EF4-FFF2-40B4-BE49-F238E27FC236}">
                <a16:creationId xmlns:a16="http://schemas.microsoft.com/office/drawing/2014/main" id="{391B448D-D9C6-3EE5-D0E6-15A13954A8B2}"/>
              </a:ext>
            </a:extLst>
          </p:cNvPr>
          <p:cNvSpPr/>
          <p:nvPr/>
        </p:nvSpPr>
        <p:spPr>
          <a:xfrm rot="7266017">
            <a:off x="8287853" y="8008296"/>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A group of colorful crosses&#10;&#10;Description automatically generated">
            <a:extLst>
              <a:ext uri="{FF2B5EF4-FFF2-40B4-BE49-F238E27FC236}">
                <a16:creationId xmlns:a16="http://schemas.microsoft.com/office/drawing/2014/main" id="{C5793416-FE05-45CF-23E4-5945ABDBF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615439">
            <a:off x="8300827" y="15740595"/>
            <a:ext cx="990436" cy="990436"/>
          </a:xfrm>
          <a:prstGeom prst="rect">
            <a:avLst/>
          </a:prstGeom>
        </p:spPr>
      </p:pic>
      <p:cxnSp>
        <p:nvCxnSpPr>
          <p:cNvPr id="4" name="Straight Connector 3">
            <a:extLst>
              <a:ext uri="{FF2B5EF4-FFF2-40B4-BE49-F238E27FC236}">
                <a16:creationId xmlns:a16="http://schemas.microsoft.com/office/drawing/2014/main" id="{B6570528-CFFA-ED01-15DE-3EE86C0E2B49}"/>
              </a:ext>
            </a:extLst>
          </p:cNvPr>
          <p:cNvCxnSpPr>
            <a:cxnSpLocks/>
          </p:cNvCxnSpPr>
          <p:nvPr/>
        </p:nvCxnSpPr>
        <p:spPr>
          <a:xfrm flipH="1" flipV="1">
            <a:off x="10950800" y="4821964"/>
            <a:ext cx="824105" cy="1097573"/>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4D7C9DE-E9E3-1623-D53C-566628E0AD86}"/>
              </a:ext>
            </a:extLst>
          </p:cNvPr>
          <p:cNvCxnSpPr>
            <a:cxnSpLocks/>
          </p:cNvCxnSpPr>
          <p:nvPr/>
        </p:nvCxnSpPr>
        <p:spPr>
          <a:xfrm>
            <a:off x="5138601" y="11985171"/>
            <a:ext cx="1423654" cy="1919590"/>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13" name="Picture 12" descr="A screen with graphs and charts on it&#10;&#10;Description automatically generated">
            <a:extLst>
              <a:ext uri="{FF2B5EF4-FFF2-40B4-BE49-F238E27FC236}">
                <a16:creationId xmlns:a16="http://schemas.microsoft.com/office/drawing/2014/main" id="{FCD3B303-E136-D85A-925E-C6B504B0C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613015">
            <a:off x="5439814" y="-7738670"/>
            <a:ext cx="1107296" cy="1103814"/>
          </a:xfrm>
          <a:prstGeom prst="rect">
            <a:avLst/>
          </a:prstGeom>
          <a:effectLst>
            <a:softEdge rad="114300"/>
          </a:effectLst>
        </p:spPr>
      </p:pic>
      <p:sp>
        <p:nvSpPr>
          <p:cNvPr id="14" name="Oval 13">
            <a:extLst>
              <a:ext uri="{FF2B5EF4-FFF2-40B4-BE49-F238E27FC236}">
                <a16:creationId xmlns:a16="http://schemas.microsoft.com/office/drawing/2014/main" id="{CA4D9625-379A-BBE7-A428-844B68721517}"/>
              </a:ext>
            </a:extLst>
          </p:cNvPr>
          <p:cNvSpPr/>
          <p:nvPr/>
        </p:nvSpPr>
        <p:spPr>
          <a:xfrm rot="12613015">
            <a:off x="5603380" y="-4900195"/>
            <a:ext cx="3153918" cy="3153918"/>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E0EF93ED-86E4-A926-053A-4B51040AA487}"/>
              </a:ext>
            </a:extLst>
          </p:cNvPr>
          <p:cNvSpPr/>
          <p:nvPr/>
        </p:nvSpPr>
        <p:spPr>
          <a:xfrm rot="12613015">
            <a:off x="7939810" y="-3597164"/>
            <a:ext cx="1676924" cy="868188"/>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solidFill>
                  <a:schemeClr val="tx1">
                    <a:lumMod val="65000"/>
                    <a:lumOff val="35000"/>
                  </a:schemeClr>
                </a:solidFill>
                <a:latin typeface="Arial Black" panose="020B0A04020102020204" pitchFamily="34" charset="0"/>
              </a:rPr>
              <a:t>Dashboard</a:t>
            </a:r>
            <a:endParaRPr lang="en-IN" sz="2600" dirty="0"/>
          </a:p>
        </p:txBody>
      </p:sp>
      <p:pic>
        <p:nvPicPr>
          <p:cNvPr id="16" name="Picture 15" descr="A green and white x on a white sheet of paper&#10;&#10;Description automatically generated">
            <a:extLst>
              <a:ext uri="{FF2B5EF4-FFF2-40B4-BE49-F238E27FC236}">
                <a16:creationId xmlns:a16="http://schemas.microsoft.com/office/drawing/2014/main" id="{6A7E3120-62A2-2DA9-644F-899AC2807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551298">
            <a:off x="7468371" y="-6058603"/>
            <a:ext cx="710588" cy="710588"/>
          </a:xfrm>
          <a:prstGeom prst="rect">
            <a:avLst/>
          </a:prstGeom>
        </p:spPr>
      </p:pic>
      <p:pic>
        <p:nvPicPr>
          <p:cNvPr id="19" name="Picture 18" descr="A group of colorful crosses&#10;&#10;Description automatically generated">
            <a:extLst>
              <a:ext uri="{FF2B5EF4-FFF2-40B4-BE49-F238E27FC236}">
                <a16:creationId xmlns:a16="http://schemas.microsoft.com/office/drawing/2014/main" id="{697223EF-2A2E-2B19-80D6-F157D79D3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136327">
            <a:off x="8980545" y="-6219184"/>
            <a:ext cx="560785" cy="560785"/>
          </a:xfrm>
          <a:prstGeom prst="rect">
            <a:avLst/>
          </a:prstGeom>
        </p:spPr>
      </p:pic>
      <p:pic>
        <p:nvPicPr>
          <p:cNvPr id="23" name="Picture 22" descr="A yellow and purple rectangular object with lines&#10;&#10;Description automatically generated">
            <a:extLst>
              <a:ext uri="{FF2B5EF4-FFF2-40B4-BE49-F238E27FC236}">
                <a16:creationId xmlns:a16="http://schemas.microsoft.com/office/drawing/2014/main" id="{EC19F3BC-EF3F-5B88-4D9B-3BF217F179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634727">
            <a:off x="6102979" y="-5410196"/>
            <a:ext cx="678191" cy="678191"/>
          </a:xfrm>
          <a:prstGeom prst="rect">
            <a:avLst/>
          </a:prstGeom>
        </p:spPr>
      </p:pic>
      <p:pic>
        <p:nvPicPr>
          <p:cNvPr id="24" name="Picture 23" descr="A logo with a dolphin&#10;&#10;Description automatically generated">
            <a:extLst>
              <a:ext uri="{FF2B5EF4-FFF2-40B4-BE49-F238E27FC236}">
                <a16:creationId xmlns:a16="http://schemas.microsoft.com/office/drawing/2014/main" id="{3AB15167-FE65-3208-6ECB-561131D734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31367">
            <a:off x="5562098" y="-3473550"/>
            <a:ext cx="671153" cy="671153"/>
          </a:xfrm>
          <a:prstGeom prst="rect">
            <a:avLst/>
          </a:prstGeom>
        </p:spPr>
      </p:pic>
      <p:pic>
        <p:nvPicPr>
          <p:cNvPr id="2" name="Picture 1" descr="A person standing in front of a computer monitor&#10;&#10;Description automatically generated">
            <a:extLst>
              <a:ext uri="{FF2B5EF4-FFF2-40B4-BE49-F238E27FC236}">
                <a16:creationId xmlns:a16="http://schemas.microsoft.com/office/drawing/2014/main" id="{44C610D0-F933-4885-C437-9B7D135B7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04317">
            <a:off x="2128579" y="-3032646"/>
            <a:ext cx="1966612" cy="1096482"/>
          </a:xfrm>
          <a:prstGeom prst="rect">
            <a:avLst/>
          </a:prstGeom>
        </p:spPr>
      </p:pic>
      <p:pic>
        <p:nvPicPr>
          <p:cNvPr id="9" name="Picture 8" descr="A person standing in front of a plant&#10;&#10;Description automatically generated">
            <a:extLst>
              <a:ext uri="{FF2B5EF4-FFF2-40B4-BE49-F238E27FC236}">
                <a16:creationId xmlns:a16="http://schemas.microsoft.com/office/drawing/2014/main" id="{7D9B9FB1-56C7-7CA2-5237-75E186EDC6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604317">
            <a:off x="-1800392" y="-3185181"/>
            <a:ext cx="1587333" cy="1160602"/>
          </a:xfrm>
          <a:prstGeom prst="rect">
            <a:avLst/>
          </a:prstGeom>
        </p:spPr>
      </p:pic>
      <p:pic>
        <p:nvPicPr>
          <p:cNvPr id="11" name="Picture 10" descr="A person walking next to a computer monitor&#10;&#10;Description automatically generated">
            <a:extLst>
              <a:ext uri="{FF2B5EF4-FFF2-40B4-BE49-F238E27FC236}">
                <a16:creationId xmlns:a16="http://schemas.microsoft.com/office/drawing/2014/main" id="{ACFEFF09-3CCE-FC9C-1D16-190EBF5FE3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604317">
            <a:off x="1158293" y="-7886630"/>
            <a:ext cx="1798937" cy="1201254"/>
          </a:xfrm>
          <a:prstGeom prst="rect">
            <a:avLst/>
          </a:prstGeom>
        </p:spPr>
      </p:pic>
      <p:pic>
        <p:nvPicPr>
          <p:cNvPr id="27" name="Picture 26">
            <a:extLst>
              <a:ext uri="{FF2B5EF4-FFF2-40B4-BE49-F238E27FC236}">
                <a16:creationId xmlns:a16="http://schemas.microsoft.com/office/drawing/2014/main" id="{67BF7015-406E-3ED7-976E-E826B0E96C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76" y="239601"/>
            <a:ext cx="8309935" cy="6525846"/>
          </a:xfrm>
          <a:prstGeom prst="rect">
            <a:avLst/>
          </a:prstGeom>
        </p:spPr>
      </p:pic>
    </p:spTree>
    <p:extLst>
      <p:ext uri="{BB962C8B-B14F-4D97-AF65-F5344CB8AC3E}">
        <p14:creationId xmlns:p14="http://schemas.microsoft.com/office/powerpoint/2010/main" val="3512500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5"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77110D4-80DA-BBC1-E2C9-5F3AEB65E696}"/>
              </a:ext>
            </a:extLst>
          </p:cNvPr>
          <p:cNvSpPr/>
          <p:nvPr/>
        </p:nvSpPr>
        <p:spPr>
          <a:xfrm>
            <a:off x="8144138" y="-3369005"/>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group of colorful crosses&#10;&#10;Description automatically generated">
            <a:extLst>
              <a:ext uri="{FF2B5EF4-FFF2-40B4-BE49-F238E27FC236}">
                <a16:creationId xmlns:a16="http://schemas.microsoft.com/office/drawing/2014/main" id="{6917366C-D8AE-C2D5-7DD6-343600BB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49422">
            <a:off x="9189794" y="1961602"/>
            <a:ext cx="2308481" cy="2308481"/>
          </a:xfrm>
          <a:prstGeom prst="rect">
            <a:avLst/>
          </a:prstGeom>
        </p:spPr>
      </p:pic>
      <p:pic>
        <p:nvPicPr>
          <p:cNvPr id="15" name="Picture 14" descr="A yellow and purple rectangular object with lines&#10;&#10;Description automatically generated">
            <a:extLst>
              <a:ext uri="{FF2B5EF4-FFF2-40B4-BE49-F238E27FC236}">
                <a16:creationId xmlns:a16="http://schemas.microsoft.com/office/drawing/2014/main" id="{91C51FC7-61FF-49CE-7710-87165E05F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1743">
            <a:off x="9247031" y="7597169"/>
            <a:ext cx="1122317" cy="1122317"/>
          </a:xfrm>
          <a:prstGeom prst="rect">
            <a:avLst/>
          </a:prstGeom>
        </p:spPr>
      </p:pic>
      <p:sp>
        <p:nvSpPr>
          <p:cNvPr id="16" name="TextBox 15">
            <a:extLst>
              <a:ext uri="{FF2B5EF4-FFF2-40B4-BE49-F238E27FC236}">
                <a16:creationId xmlns:a16="http://schemas.microsoft.com/office/drawing/2014/main" id="{07018A57-93D0-80B4-8262-2E2DA0447DC5}"/>
              </a:ext>
            </a:extLst>
          </p:cNvPr>
          <p:cNvSpPr txBox="1"/>
          <p:nvPr/>
        </p:nvSpPr>
        <p:spPr>
          <a:xfrm>
            <a:off x="9313417" y="4703296"/>
            <a:ext cx="2459736" cy="1077218"/>
          </a:xfrm>
          <a:prstGeom prst="rect">
            <a:avLst/>
          </a:prstGeom>
          <a:noFill/>
        </p:spPr>
        <p:txBody>
          <a:bodyPr wrap="square" rtlCol="0">
            <a:spAutoFit/>
          </a:bodyPr>
          <a:lstStyle/>
          <a:p>
            <a:r>
              <a:rPr lang="en-US" sz="3200" b="1" dirty="0">
                <a:solidFill>
                  <a:srgbClr val="666666"/>
                </a:solidFill>
              </a:rPr>
              <a:t>Tableau Dashboard</a:t>
            </a:r>
            <a:endParaRPr lang="en-IN" sz="3200" b="1" dirty="0">
              <a:solidFill>
                <a:srgbClr val="666666"/>
              </a:solidFill>
            </a:endParaRPr>
          </a:p>
        </p:txBody>
      </p:sp>
      <p:pic>
        <p:nvPicPr>
          <p:cNvPr id="17" name="Picture 16" descr="A green and white x on a white sheet of paper&#10;&#10;Description automatically generated">
            <a:extLst>
              <a:ext uri="{FF2B5EF4-FFF2-40B4-BE49-F238E27FC236}">
                <a16:creationId xmlns:a16="http://schemas.microsoft.com/office/drawing/2014/main" id="{DC93C5C9-67D0-E5C3-BD25-7B31127E1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6943">
            <a:off x="7020934" y="-1795125"/>
            <a:ext cx="1552418" cy="1552418"/>
          </a:xfrm>
          <a:prstGeom prst="rect">
            <a:avLst/>
          </a:prstGeom>
        </p:spPr>
      </p:pic>
      <p:pic>
        <p:nvPicPr>
          <p:cNvPr id="23" name="Picture 22" descr="A group of colorful crosses&#10;&#10;Description automatically generated">
            <a:extLst>
              <a:ext uri="{FF2B5EF4-FFF2-40B4-BE49-F238E27FC236}">
                <a16:creationId xmlns:a16="http://schemas.microsoft.com/office/drawing/2014/main" id="{FDF0732D-0CA9-3A2D-19BE-7515CB493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87623">
            <a:off x="8333626" y="17760835"/>
            <a:ext cx="1137251" cy="1137251"/>
          </a:xfrm>
          <a:prstGeom prst="rect">
            <a:avLst/>
          </a:prstGeom>
        </p:spPr>
      </p:pic>
      <p:pic>
        <p:nvPicPr>
          <p:cNvPr id="24" name="Picture 23" descr="A yellow and purple rectangular object with lines&#10;&#10;Description automatically generated">
            <a:extLst>
              <a:ext uri="{FF2B5EF4-FFF2-40B4-BE49-F238E27FC236}">
                <a16:creationId xmlns:a16="http://schemas.microsoft.com/office/drawing/2014/main" id="{92EEE09C-3F8D-200E-D266-DB15C94A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372818">
            <a:off x="8411097" y="15073746"/>
            <a:ext cx="1185094" cy="1185094"/>
          </a:xfrm>
          <a:prstGeom prst="rect">
            <a:avLst/>
          </a:prstGeom>
        </p:spPr>
      </p:pic>
      <p:cxnSp>
        <p:nvCxnSpPr>
          <p:cNvPr id="3" name="Straight Connector 2">
            <a:extLst>
              <a:ext uri="{FF2B5EF4-FFF2-40B4-BE49-F238E27FC236}">
                <a16:creationId xmlns:a16="http://schemas.microsoft.com/office/drawing/2014/main" id="{B42FE307-5ED3-C638-46CD-ACC69BE17B8C}"/>
              </a:ext>
            </a:extLst>
          </p:cNvPr>
          <p:cNvCxnSpPr>
            <a:cxnSpLocks/>
          </p:cNvCxnSpPr>
          <p:nvPr/>
        </p:nvCxnSpPr>
        <p:spPr>
          <a:xfrm flipH="1">
            <a:off x="10724791" y="-431626"/>
            <a:ext cx="502282" cy="186855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15DFD27-CA54-F293-E939-238FB19DB9CD}"/>
              </a:ext>
            </a:extLst>
          </p:cNvPr>
          <p:cNvCxnSpPr>
            <a:cxnSpLocks/>
          </p:cNvCxnSpPr>
          <p:nvPr/>
        </p:nvCxnSpPr>
        <p:spPr>
          <a:xfrm>
            <a:off x="3559629" y="11751160"/>
            <a:ext cx="1983582" cy="107541"/>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F06827EF-BA4E-C485-8B3D-28A872ECFCC4}"/>
              </a:ext>
            </a:extLst>
          </p:cNvPr>
          <p:cNvSpPr/>
          <p:nvPr/>
        </p:nvSpPr>
        <p:spPr>
          <a:xfrm rot="11480757">
            <a:off x="5349270" y="-3764675"/>
            <a:ext cx="1929895" cy="1929895"/>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8FC5BF21-45BE-3E98-14CF-201BB3077B4B}"/>
              </a:ext>
            </a:extLst>
          </p:cNvPr>
          <p:cNvCxnSpPr>
            <a:cxnSpLocks/>
          </p:cNvCxnSpPr>
          <p:nvPr/>
        </p:nvCxnSpPr>
        <p:spPr>
          <a:xfrm>
            <a:off x="7170743" y="-4799378"/>
            <a:ext cx="132587" cy="277290"/>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4" name="Picture 3" descr="A green and white x on a white sheet of paper&#10;&#10;Description automatically generated">
            <a:extLst>
              <a:ext uri="{FF2B5EF4-FFF2-40B4-BE49-F238E27FC236}">
                <a16:creationId xmlns:a16="http://schemas.microsoft.com/office/drawing/2014/main" id="{B7A74C8A-BDA0-E075-2E24-9AEA90664B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411305">
            <a:off x="7219143" y="-3808090"/>
            <a:ext cx="1452577" cy="1452577"/>
          </a:xfrm>
          <a:prstGeom prst="rect">
            <a:avLst/>
          </a:prstGeom>
        </p:spPr>
      </p:pic>
      <p:pic>
        <p:nvPicPr>
          <p:cNvPr id="12" name="Picture 11">
            <a:extLst>
              <a:ext uri="{FF2B5EF4-FFF2-40B4-BE49-F238E27FC236}">
                <a16:creationId xmlns:a16="http://schemas.microsoft.com/office/drawing/2014/main" id="{0AC24DF8-6FD1-ED3D-8141-AADCEBBC3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39" y="149337"/>
            <a:ext cx="9008221" cy="6620802"/>
          </a:xfrm>
          <a:prstGeom prst="rect">
            <a:avLst/>
          </a:prstGeom>
        </p:spPr>
      </p:pic>
    </p:spTree>
    <p:extLst>
      <p:ext uri="{BB962C8B-B14F-4D97-AF65-F5344CB8AC3E}">
        <p14:creationId xmlns:p14="http://schemas.microsoft.com/office/powerpoint/2010/main" val="386916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2" name="click.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77110D4-80DA-BBC1-E2C9-5F3AEB65E696}"/>
              </a:ext>
            </a:extLst>
          </p:cNvPr>
          <p:cNvSpPr/>
          <p:nvPr/>
        </p:nvSpPr>
        <p:spPr>
          <a:xfrm>
            <a:off x="8491610" y="3626155"/>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yellow and purple rectangular object with lines&#10;&#10;Description automatically generated">
            <a:extLst>
              <a:ext uri="{FF2B5EF4-FFF2-40B4-BE49-F238E27FC236}">
                <a16:creationId xmlns:a16="http://schemas.microsoft.com/office/drawing/2014/main" id="{5ECFFDDB-B4DA-78F7-998A-33B965385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44770">
            <a:off x="8832929" y="2533709"/>
            <a:ext cx="2640158" cy="2640158"/>
          </a:xfrm>
          <a:prstGeom prst="rect">
            <a:avLst/>
          </a:prstGeom>
        </p:spPr>
      </p:pic>
      <p:sp>
        <p:nvSpPr>
          <p:cNvPr id="11" name="TextBox 10">
            <a:extLst>
              <a:ext uri="{FF2B5EF4-FFF2-40B4-BE49-F238E27FC236}">
                <a16:creationId xmlns:a16="http://schemas.microsoft.com/office/drawing/2014/main" id="{C70F016B-1A47-7758-E0E4-3EB4323E89E7}"/>
              </a:ext>
            </a:extLst>
          </p:cNvPr>
          <p:cNvSpPr txBox="1"/>
          <p:nvPr/>
        </p:nvSpPr>
        <p:spPr>
          <a:xfrm>
            <a:off x="8889617" y="927254"/>
            <a:ext cx="2959100" cy="1077218"/>
          </a:xfrm>
          <a:prstGeom prst="rect">
            <a:avLst/>
          </a:prstGeom>
          <a:noFill/>
        </p:spPr>
        <p:txBody>
          <a:bodyPr wrap="square">
            <a:spAutoFit/>
          </a:bodyPr>
          <a:lstStyle/>
          <a:p>
            <a:r>
              <a:rPr lang="en-US" sz="3200" b="1" dirty="0">
                <a:solidFill>
                  <a:srgbClr val="666666"/>
                </a:solidFill>
              </a:rPr>
              <a:t>Power BI Dashboard</a:t>
            </a:r>
            <a:endParaRPr lang="en-IN" sz="3200" b="1" dirty="0">
              <a:solidFill>
                <a:srgbClr val="666666"/>
              </a:solidFill>
            </a:endParaRPr>
          </a:p>
        </p:txBody>
      </p:sp>
      <p:pic>
        <p:nvPicPr>
          <p:cNvPr id="16" name="Picture 15" descr="A logo with a dolphin&#10;&#10;Description automatically generated">
            <a:extLst>
              <a:ext uri="{FF2B5EF4-FFF2-40B4-BE49-F238E27FC236}">
                <a16:creationId xmlns:a16="http://schemas.microsoft.com/office/drawing/2014/main" id="{9460B97E-C9CA-48ED-EA81-F7E63EB3A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31314">
            <a:off x="10215900" y="8910689"/>
            <a:ext cx="1241039" cy="1241039"/>
          </a:xfrm>
          <a:prstGeom prst="rect">
            <a:avLst/>
          </a:prstGeom>
        </p:spPr>
      </p:pic>
      <p:pic>
        <p:nvPicPr>
          <p:cNvPr id="26" name="Picture 25" descr="A group of colorful crosses&#10;&#10;Description automatically generated">
            <a:extLst>
              <a:ext uri="{FF2B5EF4-FFF2-40B4-BE49-F238E27FC236}">
                <a16:creationId xmlns:a16="http://schemas.microsoft.com/office/drawing/2014/main" id="{FDF0732D-0CA9-3A2D-19BE-7515CB493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187623">
            <a:off x="4729907" y="15026397"/>
            <a:ext cx="1137251" cy="1137251"/>
          </a:xfrm>
          <a:prstGeom prst="rect">
            <a:avLst/>
          </a:prstGeom>
        </p:spPr>
      </p:pic>
      <p:pic>
        <p:nvPicPr>
          <p:cNvPr id="30" name="Picture 29" descr="A yellow and purple rectangular object with lines&#10;&#10;Description automatically generated">
            <a:extLst>
              <a:ext uri="{FF2B5EF4-FFF2-40B4-BE49-F238E27FC236}">
                <a16:creationId xmlns:a16="http://schemas.microsoft.com/office/drawing/2014/main" id="{D9C9EBA8-BF84-6A56-4E96-CEC077467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380413">
            <a:off x="7647807" y="7168078"/>
            <a:ext cx="1617754" cy="1617754"/>
          </a:xfrm>
          <a:prstGeom prst="rect">
            <a:avLst/>
          </a:prstGeom>
        </p:spPr>
      </p:pic>
      <p:cxnSp>
        <p:nvCxnSpPr>
          <p:cNvPr id="4" name="Straight Connector 3">
            <a:extLst>
              <a:ext uri="{FF2B5EF4-FFF2-40B4-BE49-F238E27FC236}">
                <a16:creationId xmlns:a16="http://schemas.microsoft.com/office/drawing/2014/main" id="{F0671856-26EE-EE77-3590-4258FA276DD9}"/>
              </a:ext>
            </a:extLst>
          </p:cNvPr>
          <p:cNvCxnSpPr>
            <a:cxnSpLocks/>
          </p:cNvCxnSpPr>
          <p:nvPr/>
        </p:nvCxnSpPr>
        <p:spPr>
          <a:xfrm>
            <a:off x="10513783" y="5303905"/>
            <a:ext cx="1265008" cy="1735526"/>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0C133B9-3B7B-87D1-F778-9F7F473A5E83}"/>
              </a:ext>
            </a:extLst>
          </p:cNvPr>
          <p:cNvCxnSpPr>
            <a:cxnSpLocks/>
          </p:cNvCxnSpPr>
          <p:nvPr/>
        </p:nvCxnSpPr>
        <p:spPr>
          <a:xfrm flipH="1" flipV="1">
            <a:off x="847307" y="8063180"/>
            <a:ext cx="1403370" cy="548228"/>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5" name="Picture 4" descr="A group of colorful crosses&#10;&#10;Description automatically generated">
            <a:extLst>
              <a:ext uri="{FF2B5EF4-FFF2-40B4-BE49-F238E27FC236}">
                <a16:creationId xmlns:a16="http://schemas.microsoft.com/office/drawing/2014/main" id="{5E781B0E-2941-51C5-9993-0793B16B8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49422">
            <a:off x="9369319" y="-1510040"/>
            <a:ext cx="1295826" cy="1295826"/>
          </a:xfrm>
          <a:prstGeom prst="rect">
            <a:avLst/>
          </a:prstGeom>
        </p:spPr>
      </p:pic>
      <p:sp>
        <p:nvSpPr>
          <p:cNvPr id="14" name="Oval 13">
            <a:extLst>
              <a:ext uri="{FF2B5EF4-FFF2-40B4-BE49-F238E27FC236}">
                <a16:creationId xmlns:a16="http://schemas.microsoft.com/office/drawing/2014/main" id="{5FC3ED18-EE3B-4797-A24C-381E76AE24F2}"/>
              </a:ext>
            </a:extLst>
          </p:cNvPr>
          <p:cNvSpPr/>
          <p:nvPr/>
        </p:nvSpPr>
        <p:spPr>
          <a:xfrm>
            <a:off x="8043555" y="-6642615"/>
            <a:ext cx="1958608" cy="1958608"/>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9" name="Straight Connector 18">
            <a:extLst>
              <a:ext uri="{FF2B5EF4-FFF2-40B4-BE49-F238E27FC236}">
                <a16:creationId xmlns:a16="http://schemas.microsoft.com/office/drawing/2014/main" id="{4BED5D9B-CAC5-7309-3A25-C5D56F315E97}"/>
              </a:ext>
            </a:extLst>
          </p:cNvPr>
          <p:cNvCxnSpPr>
            <a:cxnSpLocks/>
          </p:cNvCxnSpPr>
          <p:nvPr/>
        </p:nvCxnSpPr>
        <p:spPr>
          <a:xfrm flipH="1">
            <a:off x="10033418" y="-7166344"/>
            <a:ext cx="289889" cy="1078423"/>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18BEFE2B-1054-1830-8339-BE2A82E5D7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616935">
            <a:off x="7060630" y="12490539"/>
            <a:ext cx="2581742" cy="1522519"/>
          </a:xfrm>
          <a:prstGeom prst="rect">
            <a:avLst/>
          </a:prstGeom>
          <a:effectLst>
            <a:softEdge rad="114300"/>
          </a:effectLst>
        </p:spPr>
      </p:pic>
      <p:pic>
        <p:nvPicPr>
          <p:cNvPr id="9" name="Picture 8" descr="A screenshot of a computer&#10;&#10;Description automatically generated">
            <a:extLst>
              <a:ext uri="{FF2B5EF4-FFF2-40B4-BE49-F238E27FC236}">
                <a16:creationId xmlns:a16="http://schemas.microsoft.com/office/drawing/2014/main" id="{950D635B-4D1A-C916-1309-FC4D00DD9A9F}"/>
              </a:ext>
            </a:extLst>
          </p:cNvPr>
          <p:cNvPicPr>
            <a:picLocks noChangeAspect="1"/>
          </p:cNvPicPr>
          <p:nvPr/>
        </p:nvPicPr>
        <p:blipFill rotWithShape="1">
          <a:blip r:embed="rId7">
            <a:extLst>
              <a:ext uri="{28A0092B-C50C-407E-A947-70E740481C1C}">
                <a14:useLocalDpi xmlns:a14="http://schemas.microsoft.com/office/drawing/2010/main" val="0"/>
              </a:ext>
            </a:extLst>
          </a:blip>
          <a:srcRect b="13274"/>
          <a:stretch/>
        </p:blipFill>
        <p:spPr>
          <a:xfrm rot="8616935">
            <a:off x="1327721" y="14350885"/>
            <a:ext cx="2808147" cy="1433691"/>
          </a:xfrm>
          <a:prstGeom prst="rect">
            <a:avLst/>
          </a:prstGeom>
          <a:effectLst>
            <a:softEdge rad="114300"/>
          </a:effectLst>
        </p:spPr>
      </p:pic>
      <p:pic>
        <p:nvPicPr>
          <p:cNvPr id="12" name="Picture 11">
            <a:extLst>
              <a:ext uri="{FF2B5EF4-FFF2-40B4-BE49-F238E27FC236}">
                <a16:creationId xmlns:a16="http://schemas.microsoft.com/office/drawing/2014/main" id="{7F287A6B-9F84-10A4-DD34-1D87AFEABD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120" y="233916"/>
            <a:ext cx="8229601" cy="6358270"/>
          </a:xfrm>
          <a:prstGeom prst="rect">
            <a:avLst/>
          </a:prstGeom>
        </p:spPr>
      </p:pic>
    </p:spTree>
    <p:extLst>
      <p:ext uri="{BB962C8B-B14F-4D97-AF65-F5344CB8AC3E}">
        <p14:creationId xmlns:p14="http://schemas.microsoft.com/office/powerpoint/2010/main" val="155496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3" name="click.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A0C7-B1C4-9FD8-B8AB-1EB3047F27D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26855C-2801-5936-546A-C50A22A78372}"/>
              </a:ext>
            </a:extLst>
          </p:cNvPr>
          <p:cNvSpPr/>
          <p:nvPr/>
        </p:nvSpPr>
        <p:spPr>
          <a:xfrm>
            <a:off x="8491610" y="3626155"/>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yellow and purple rectangular object with lines&#10;&#10;Description automatically generated">
            <a:extLst>
              <a:ext uri="{FF2B5EF4-FFF2-40B4-BE49-F238E27FC236}">
                <a16:creationId xmlns:a16="http://schemas.microsoft.com/office/drawing/2014/main" id="{76E3DBA2-5E5E-5238-71EF-487034B82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44770">
            <a:off x="8662969" y="2576415"/>
            <a:ext cx="2640158" cy="2640158"/>
          </a:xfrm>
          <a:prstGeom prst="rect">
            <a:avLst/>
          </a:prstGeom>
        </p:spPr>
      </p:pic>
      <p:sp>
        <p:nvSpPr>
          <p:cNvPr id="11" name="TextBox 10">
            <a:extLst>
              <a:ext uri="{FF2B5EF4-FFF2-40B4-BE49-F238E27FC236}">
                <a16:creationId xmlns:a16="http://schemas.microsoft.com/office/drawing/2014/main" id="{5A521AC5-1241-3C18-9825-E0871F726AF1}"/>
              </a:ext>
            </a:extLst>
          </p:cNvPr>
          <p:cNvSpPr txBox="1"/>
          <p:nvPr/>
        </p:nvSpPr>
        <p:spPr>
          <a:xfrm>
            <a:off x="8889617" y="927254"/>
            <a:ext cx="2959100" cy="1077218"/>
          </a:xfrm>
          <a:prstGeom prst="rect">
            <a:avLst/>
          </a:prstGeom>
          <a:noFill/>
        </p:spPr>
        <p:txBody>
          <a:bodyPr wrap="square">
            <a:spAutoFit/>
          </a:bodyPr>
          <a:lstStyle/>
          <a:p>
            <a:r>
              <a:rPr lang="en-US" sz="3200" b="1" dirty="0">
                <a:solidFill>
                  <a:srgbClr val="666666"/>
                </a:solidFill>
              </a:rPr>
              <a:t>Power BI Dashboard</a:t>
            </a:r>
            <a:endParaRPr lang="en-IN" sz="3200" b="1" dirty="0">
              <a:solidFill>
                <a:srgbClr val="666666"/>
              </a:solidFill>
            </a:endParaRPr>
          </a:p>
        </p:txBody>
      </p:sp>
      <p:pic>
        <p:nvPicPr>
          <p:cNvPr id="16" name="Picture 15" descr="A logo with a dolphin&#10;&#10;Description automatically generated">
            <a:extLst>
              <a:ext uri="{FF2B5EF4-FFF2-40B4-BE49-F238E27FC236}">
                <a16:creationId xmlns:a16="http://schemas.microsoft.com/office/drawing/2014/main" id="{EF0A575E-1EFB-5AF3-2963-77B990D25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31314">
            <a:off x="10215900" y="8910689"/>
            <a:ext cx="1241039" cy="1241039"/>
          </a:xfrm>
          <a:prstGeom prst="rect">
            <a:avLst/>
          </a:prstGeom>
        </p:spPr>
      </p:pic>
      <p:pic>
        <p:nvPicPr>
          <p:cNvPr id="26" name="Picture 25" descr="A group of colorful crosses&#10;&#10;Description automatically generated">
            <a:extLst>
              <a:ext uri="{FF2B5EF4-FFF2-40B4-BE49-F238E27FC236}">
                <a16:creationId xmlns:a16="http://schemas.microsoft.com/office/drawing/2014/main" id="{3551F2B8-C8B1-4871-C424-AB0A58B2C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187623">
            <a:off x="4729907" y="15026397"/>
            <a:ext cx="1137251" cy="1137251"/>
          </a:xfrm>
          <a:prstGeom prst="rect">
            <a:avLst/>
          </a:prstGeom>
        </p:spPr>
      </p:pic>
      <p:pic>
        <p:nvPicPr>
          <p:cNvPr id="30" name="Picture 29" descr="A yellow and purple rectangular object with lines&#10;&#10;Description automatically generated">
            <a:extLst>
              <a:ext uri="{FF2B5EF4-FFF2-40B4-BE49-F238E27FC236}">
                <a16:creationId xmlns:a16="http://schemas.microsoft.com/office/drawing/2014/main" id="{A6B6508B-E38C-6EF7-B06A-C678F5CF7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380413">
            <a:off x="7647807" y="7168078"/>
            <a:ext cx="1617754" cy="1617754"/>
          </a:xfrm>
          <a:prstGeom prst="rect">
            <a:avLst/>
          </a:prstGeom>
        </p:spPr>
      </p:pic>
      <p:cxnSp>
        <p:nvCxnSpPr>
          <p:cNvPr id="4" name="Straight Connector 3">
            <a:extLst>
              <a:ext uri="{FF2B5EF4-FFF2-40B4-BE49-F238E27FC236}">
                <a16:creationId xmlns:a16="http://schemas.microsoft.com/office/drawing/2014/main" id="{3F1396DA-BDE8-70FA-842D-8D8FE6917B55}"/>
              </a:ext>
            </a:extLst>
          </p:cNvPr>
          <p:cNvCxnSpPr>
            <a:cxnSpLocks/>
          </p:cNvCxnSpPr>
          <p:nvPr/>
        </p:nvCxnSpPr>
        <p:spPr>
          <a:xfrm>
            <a:off x="10489698" y="5272163"/>
            <a:ext cx="1265008" cy="1735526"/>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3A7A2C4-31A2-0A01-820F-6610397A75D6}"/>
              </a:ext>
            </a:extLst>
          </p:cNvPr>
          <p:cNvCxnSpPr>
            <a:cxnSpLocks/>
          </p:cNvCxnSpPr>
          <p:nvPr/>
        </p:nvCxnSpPr>
        <p:spPr>
          <a:xfrm flipH="1" flipV="1">
            <a:off x="847307" y="8063180"/>
            <a:ext cx="1403370" cy="548228"/>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5" name="Picture 4" descr="A group of colorful crosses&#10;&#10;Description automatically generated">
            <a:extLst>
              <a:ext uri="{FF2B5EF4-FFF2-40B4-BE49-F238E27FC236}">
                <a16:creationId xmlns:a16="http://schemas.microsoft.com/office/drawing/2014/main" id="{265CF540-7815-DE0D-4DFD-525BD7AD5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49422">
            <a:off x="9369319" y="-1510040"/>
            <a:ext cx="1295826" cy="1295826"/>
          </a:xfrm>
          <a:prstGeom prst="rect">
            <a:avLst/>
          </a:prstGeom>
        </p:spPr>
      </p:pic>
      <p:sp>
        <p:nvSpPr>
          <p:cNvPr id="14" name="Oval 13">
            <a:extLst>
              <a:ext uri="{FF2B5EF4-FFF2-40B4-BE49-F238E27FC236}">
                <a16:creationId xmlns:a16="http://schemas.microsoft.com/office/drawing/2014/main" id="{74D18DFA-8D6B-D0B5-3D7B-AB896052BEA0}"/>
              </a:ext>
            </a:extLst>
          </p:cNvPr>
          <p:cNvSpPr/>
          <p:nvPr/>
        </p:nvSpPr>
        <p:spPr>
          <a:xfrm>
            <a:off x="8043555" y="-6642615"/>
            <a:ext cx="1958608" cy="1958608"/>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9" name="Straight Connector 18">
            <a:extLst>
              <a:ext uri="{FF2B5EF4-FFF2-40B4-BE49-F238E27FC236}">
                <a16:creationId xmlns:a16="http://schemas.microsoft.com/office/drawing/2014/main" id="{A0BFE756-C7FD-DC10-A635-9740921426C0}"/>
              </a:ext>
            </a:extLst>
          </p:cNvPr>
          <p:cNvCxnSpPr>
            <a:cxnSpLocks/>
          </p:cNvCxnSpPr>
          <p:nvPr/>
        </p:nvCxnSpPr>
        <p:spPr>
          <a:xfrm flipH="1">
            <a:off x="10033418" y="-7166344"/>
            <a:ext cx="289889" cy="1078423"/>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F1AC37F1-D2C3-D17A-6B54-A9E3FA8224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855" y="212651"/>
            <a:ext cx="8016949" cy="6528580"/>
          </a:xfrm>
          <a:prstGeom prst="rect">
            <a:avLst/>
          </a:prstGeom>
        </p:spPr>
      </p:pic>
    </p:spTree>
    <p:extLst>
      <p:ext uri="{BB962C8B-B14F-4D97-AF65-F5344CB8AC3E}">
        <p14:creationId xmlns:p14="http://schemas.microsoft.com/office/powerpoint/2010/main" val="28647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2" name="click.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1433</TotalTime>
  <Words>485</Words>
  <Application>Microsoft Office PowerPoint</Application>
  <PresentationFormat>Widescreen</PresentationFormat>
  <Paragraphs>70</Paragraphs>
  <Slides>14</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Arial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Prajwal</dc:creator>
  <cp:lastModifiedBy>Damini khachane</cp:lastModifiedBy>
  <cp:revision>72</cp:revision>
  <dcterms:created xsi:type="dcterms:W3CDTF">2024-07-17T11:36:21Z</dcterms:created>
  <dcterms:modified xsi:type="dcterms:W3CDTF">2024-12-02T09:03:06Z</dcterms:modified>
</cp:coreProperties>
</file>